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68" r:id="rId2"/>
    <p:sldId id="269" r:id="rId3"/>
    <p:sldId id="264" r:id="rId4"/>
    <p:sldId id="265" r:id="rId5"/>
    <p:sldId id="266" r:id="rId6"/>
    <p:sldId id="256" r:id="rId7"/>
    <p:sldId id="258" r:id="rId8"/>
    <p:sldId id="262" r:id="rId9"/>
    <p:sldId id="260" r:id="rId10"/>
    <p:sldId id="274" r:id="rId11"/>
    <p:sldId id="272" r:id="rId12"/>
    <p:sldId id="271" r:id="rId13"/>
    <p:sldId id="270" r:id="rId14"/>
    <p:sldId id="276" r:id="rId15"/>
    <p:sldId id="277" r:id="rId16"/>
    <p:sldId id="275" r:id="rId17"/>
    <p:sldId id="267" r:id="rId18"/>
    <p:sldId id="263" r:id="rId19"/>
    <p:sldId id="25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6"/>
    <a:srgbClr val="FA766D"/>
    <a:srgbClr val="FF62BC"/>
    <a:srgbClr val="0000FF"/>
    <a:srgbClr val="D89000"/>
    <a:srgbClr val="D96ABF"/>
    <a:srgbClr val="30BEC3"/>
    <a:srgbClr val="E76BF3"/>
    <a:srgbClr val="00C1C4"/>
    <a:srgbClr val="00C0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618"/>
  </p:normalViewPr>
  <p:slideViewPr>
    <p:cSldViewPr snapToGrid="0" snapToObjects="1">
      <p:cViewPr varScale="1">
        <p:scale>
          <a:sx n="64" d="100"/>
          <a:sy n="64" d="100"/>
        </p:scale>
        <p:origin x="75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3B9A31-6E22-DA46-9C5D-5BB911023F69}" type="doc">
      <dgm:prSet loTypeId="urn:microsoft.com/office/officeart/2005/8/layout/vProcess5" loCatId="" qsTypeId="urn:microsoft.com/office/officeart/2005/8/quickstyle/simple1" qsCatId="simple" csTypeId="urn:microsoft.com/office/officeart/2005/8/colors/accent3_2" csCatId="accent3" phldr="1"/>
      <dgm:spPr/>
      <dgm:t>
        <a:bodyPr/>
        <a:lstStyle/>
        <a:p>
          <a:endParaRPr lang="en-US"/>
        </a:p>
      </dgm:t>
    </dgm:pt>
    <dgm:pt modelId="{AB3BDEEE-3601-E943-AEFC-8B4B9F52D383}">
      <dgm:prSet phldrT="[Text]"/>
      <dgm:spPr/>
      <dgm:t>
        <a:bodyPr/>
        <a:lstStyle/>
        <a:p>
          <a:endParaRPr lang="en-US" b="0" i="0" dirty="0">
            <a:latin typeface="Avenir Light" charset="0"/>
            <a:ea typeface="Avenir Light" charset="0"/>
            <a:cs typeface="Avenir Light" charset="0"/>
          </a:endParaRPr>
        </a:p>
      </dgm:t>
    </dgm:pt>
    <dgm:pt modelId="{CF950898-9FAC-3C45-8A45-5686336E3B70}" type="parTrans" cxnId="{CF5DB045-3CA1-9043-959E-37EE6196BD66}">
      <dgm:prSet/>
      <dgm:spPr/>
      <dgm:t>
        <a:bodyPr/>
        <a:lstStyle/>
        <a:p>
          <a:endParaRPr lang="en-US" b="0" i="0">
            <a:latin typeface="Avenir Light" charset="0"/>
            <a:ea typeface="Avenir Light" charset="0"/>
            <a:cs typeface="Avenir Light" charset="0"/>
          </a:endParaRPr>
        </a:p>
      </dgm:t>
    </dgm:pt>
    <dgm:pt modelId="{CE7126FB-BA3F-A24F-BB5F-089138B5154B}" type="sibTrans" cxnId="{CF5DB045-3CA1-9043-959E-37EE6196BD66}">
      <dgm:prSet/>
      <dgm:spPr>
        <a:solidFill>
          <a:srgbClr val="00C0C4">
            <a:alpha val="32000"/>
          </a:srgbClr>
        </a:solidFill>
        <a:ln>
          <a:noFill/>
        </a:ln>
      </dgm:spPr>
      <dgm:t>
        <a:bodyPr/>
        <a:lstStyle/>
        <a:p>
          <a:endParaRPr lang="en-US" b="0" i="0">
            <a:latin typeface="Avenir Light" charset="0"/>
            <a:ea typeface="Avenir Light" charset="0"/>
            <a:cs typeface="Avenir Light" charset="0"/>
          </a:endParaRPr>
        </a:p>
      </dgm:t>
    </dgm:pt>
    <dgm:pt modelId="{1EF1B8C1-7DA7-6C4C-A91A-D38659266151}">
      <dgm:prSet phldrT="[Text]"/>
      <dgm:spPr/>
      <dgm:t>
        <a:bodyPr/>
        <a:lstStyle/>
        <a:p>
          <a:r>
            <a:rPr lang="en-US" b="0" i="0" dirty="0">
              <a:latin typeface="Avenir Light" charset="0"/>
              <a:ea typeface="Avenir Light" charset="0"/>
              <a:cs typeface="Avenir Light" charset="0"/>
            </a:rPr>
            <a:t> </a:t>
          </a:r>
        </a:p>
      </dgm:t>
    </dgm:pt>
    <dgm:pt modelId="{A00537F0-4E3B-9142-AC68-FD79E87CC920}" type="parTrans" cxnId="{F225B6C2-7902-EF4B-8BB9-B7BC5D01636C}">
      <dgm:prSet/>
      <dgm:spPr/>
      <dgm:t>
        <a:bodyPr/>
        <a:lstStyle/>
        <a:p>
          <a:endParaRPr lang="en-US" b="0" i="0">
            <a:latin typeface="Avenir Light" charset="0"/>
            <a:ea typeface="Avenir Light" charset="0"/>
            <a:cs typeface="Avenir Light" charset="0"/>
          </a:endParaRPr>
        </a:p>
      </dgm:t>
    </dgm:pt>
    <dgm:pt modelId="{A17310E8-6C74-BF40-94D1-62B22543BEBE}" type="sibTrans" cxnId="{F225B6C2-7902-EF4B-8BB9-B7BC5D01636C}">
      <dgm:prSet/>
      <dgm:spPr/>
      <dgm:t>
        <a:bodyPr/>
        <a:lstStyle/>
        <a:p>
          <a:endParaRPr lang="en-US" b="0" i="0">
            <a:latin typeface="Avenir Light" charset="0"/>
            <a:ea typeface="Avenir Light" charset="0"/>
            <a:cs typeface="Avenir Light" charset="0"/>
          </a:endParaRPr>
        </a:p>
      </dgm:t>
    </dgm:pt>
    <dgm:pt modelId="{0B7C09D4-D149-C943-9F53-83FD59431298}" type="pres">
      <dgm:prSet presAssocID="{8C3B9A31-6E22-DA46-9C5D-5BB911023F69}" presName="outerComposite" presStyleCnt="0">
        <dgm:presLayoutVars>
          <dgm:chMax val="5"/>
          <dgm:dir/>
          <dgm:resizeHandles val="exact"/>
        </dgm:presLayoutVars>
      </dgm:prSet>
      <dgm:spPr/>
    </dgm:pt>
    <dgm:pt modelId="{228361C6-8D88-EE49-89E9-68F8E23603C7}" type="pres">
      <dgm:prSet presAssocID="{8C3B9A31-6E22-DA46-9C5D-5BB911023F69}" presName="dummyMaxCanvas" presStyleCnt="0">
        <dgm:presLayoutVars/>
      </dgm:prSet>
      <dgm:spPr/>
    </dgm:pt>
    <dgm:pt modelId="{6A2172EC-6574-5C4E-96B8-C8C7D7B69649}" type="pres">
      <dgm:prSet presAssocID="{8C3B9A31-6E22-DA46-9C5D-5BB911023F69}" presName="TwoNodes_1" presStyleLbl="node1" presStyleIdx="0" presStyleCnt="2" custFlipHor="1">
        <dgm:presLayoutVars>
          <dgm:bulletEnabled val="1"/>
        </dgm:presLayoutVars>
      </dgm:prSet>
      <dgm:spPr>
        <a:prstGeom prst="round2DiagRect">
          <a:avLst/>
        </a:prstGeom>
      </dgm:spPr>
    </dgm:pt>
    <dgm:pt modelId="{1A215A27-376B-C046-8C27-222C72D2E86A}" type="pres">
      <dgm:prSet presAssocID="{8C3B9A31-6E22-DA46-9C5D-5BB911023F69}" presName="TwoNodes_2" presStyleLbl="node1" presStyleIdx="1" presStyleCnt="2" custFlipHor="1">
        <dgm:presLayoutVars>
          <dgm:bulletEnabled val="1"/>
        </dgm:presLayoutVars>
      </dgm:prSet>
      <dgm:spPr>
        <a:prstGeom prst="round2DiagRect">
          <a:avLst/>
        </a:prstGeom>
      </dgm:spPr>
    </dgm:pt>
    <dgm:pt modelId="{084F3D5B-A84D-D249-AF63-C8DB2D443BA1}" type="pres">
      <dgm:prSet presAssocID="{8C3B9A31-6E22-DA46-9C5D-5BB911023F69}" presName="TwoConn_1-2" presStyleLbl="fgAccFollowNode1" presStyleIdx="0" presStyleCnt="1">
        <dgm:presLayoutVars>
          <dgm:bulletEnabled val="1"/>
        </dgm:presLayoutVars>
      </dgm:prSet>
      <dgm:spPr/>
    </dgm:pt>
    <dgm:pt modelId="{64E07BEE-5D83-3044-8499-FBB52376233E}" type="pres">
      <dgm:prSet presAssocID="{8C3B9A31-6E22-DA46-9C5D-5BB911023F69}" presName="TwoNodes_1_text" presStyleLbl="node1" presStyleIdx="1" presStyleCnt="2">
        <dgm:presLayoutVars>
          <dgm:bulletEnabled val="1"/>
        </dgm:presLayoutVars>
      </dgm:prSet>
      <dgm:spPr/>
    </dgm:pt>
    <dgm:pt modelId="{D960F53D-2EC1-1F46-A69F-5BE8662CCE49}" type="pres">
      <dgm:prSet presAssocID="{8C3B9A31-6E22-DA46-9C5D-5BB911023F69}" presName="TwoNodes_2_text" presStyleLbl="node1" presStyleIdx="1" presStyleCnt="2">
        <dgm:presLayoutVars>
          <dgm:bulletEnabled val="1"/>
        </dgm:presLayoutVars>
      </dgm:prSet>
      <dgm:spPr/>
    </dgm:pt>
  </dgm:ptLst>
  <dgm:cxnLst>
    <dgm:cxn modelId="{F225B6C2-7902-EF4B-8BB9-B7BC5D01636C}" srcId="{8C3B9A31-6E22-DA46-9C5D-5BB911023F69}" destId="{1EF1B8C1-7DA7-6C4C-A91A-D38659266151}" srcOrd="1" destOrd="0" parTransId="{A00537F0-4E3B-9142-AC68-FD79E87CC920}" sibTransId="{A17310E8-6C74-BF40-94D1-62B22543BEBE}"/>
    <dgm:cxn modelId="{05A89F9F-08C2-AB42-858F-462E398C5874}" type="presOf" srcId="{8C3B9A31-6E22-DA46-9C5D-5BB911023F69}" destId="{0B7C09D4-D149-C943-9F53-83FD59431298}" srcOrd="0" destOrd="0" presId="urn:microsoft.com/office/officeart/2005/8/layout/vProcess5"/>
    <dgm:cxn modelId="{5E32EF6A-9C66-CA47-8931-9C2E724A5681}" type="presOf" srcId="{AB3BDEEE-3601-E943-AEFC-8B4B9F52D383}" destId="{6A2172EC-6574-5C4E-96B8-C8C7D7B69649}" srcOrd="0" destOrd="0" presId="urn:microsoft.com/office/officeart/2005/8/layout/vProcess5"/>
    <dgm:cxn modelId="{1FF44D8F-3C50-A342-A688-97BB7495F7E9}" type="presOf" srcId="{AB3BDEEE-3601-E943-AEFC-8B4B9F52D383}" destId="{64E07BEE-5D83-3044-8499-FBB52376233E}" srcOrd="1" destOrd="0" presId="urn:microsoft.com/office/officeart/2005/8/layout/vProcess5"/>
    <dgm:cxn modelId="{8436D670-4A9B-D647-BF21-26777587FD39}" type="presOf" srcId="{1EF1B8C1-7DA7-6C4C-A91A-D38659266151}" destId="{D960F53D-2EC1-1F46-A69F-5BE8662CCE49}" srcOrd="1" destOrd="0" presId="urn:microsoft.com/office/officeart/2005/8/layout/vProcess5"/>
    <dgm:cxn modelId="{6B0A96D4-2A7D-3D4E-8640-F01EACEBF3F3}" type="presOf" srcId="{1EF1B8C1-7DA7-6C4C-A91A-D38659266151}" destId="{1A215A27-376B-C046-8C27-222C72D2E86A}" srcOrd="0" destOrd="0" presId="urn:microsoft.com/office/officeart/2005/8/layout/vProcess5"/>
    <dgm:cxn modelId="{0D50D01A-E4A2-DB4F-A7BA-D98FCCAD9C13}" type="presOf" srcId="{CE7126FB-BA3F-A24F-BB5F-089138B5154B}" destId="{084F3D5B-A84D-D249-AF63-C8DB2D443BA1}" srcOrd="0" destOrd="0" presId="urn:microsoft.com/office/officeart/2005/8/layout/vProcess5"/>
    <dgm:cxn modelId="{CF5DB045-3CA1-9043-959E-37EE6196BD66}" srcId="{8C3B9A31-6E22-DA46-9C5D-5BB911023F69}" destId="{AB3BDEEE-3601-E943-AEFC-8B4B9F52D383}" srcOrd="0" destOrd="0" parTransId="{CF950898-9FAC-3C45-8A45-5686336E3B70}" sibTransId="{CE7126FB-BA3F-A24F-BB5F-089138B5154B}"/>
    <dgm:cxn modelId="{49D1181E-F267-8E44-BECA-6A4538FA7AD6}" type="presParOf" srcId="{0B7C09D4-D149-C943-9F53-83FD59431298}" destId="{228361C6-8D88-EE49-89E9-68F8E23603C7}" srcOrd="0" destOrd="0" presId="urn:microsoft.com/office/officeart/2005/8/layout/vProcess5"/>
    <dgm:cxn modelId="{446D56FD-E4C2-5246-9F26-CD369D23CAFD}" type="presParOf" srcId="{0B7C09D4-D149-C943-9F53-83FD59431298}" destId="{6A2172EC-6574-5C4E-96B8-C8C7D7B69649}" srcOrd="1" destOrd="0" presId="urn:microsoft.com/office/officeart/2005/8/layout/vProcess5"/>
    <dgm:cxn modelId="{A1D8B66C-7BE4-EB43-BA38-70F8371F4E60}" type="presParOf" srcId="{0B7C09D4-D149-C943-9F53-83FD59431298}" destId="{1A215A27-376B-C046-8C27-222C72D2E86A}" srcOrd="2" destOrd="0" presId="urn:microsoft.com/office/officeart/2005/8/layout/vProcess5"/>
    <dgm:cxn modelId="{2F8E4D71-3E10-2241-93FA-74E3E7FF8EA6}" type="presParOf" srcId="{0B7C09D4-D149-C943-9F53-83FD59431298}" destId="{084F3D5B-A84D-D249-AF63-C8DB2D443BA1}" srcOrd="3" destOrd="0" presId="urn:microsoft.com/office/officeart/2005/8/layout/vProcess5"/>
    <dgm:cxn modelId="{7B98D7AB-4083-AF43-92B2-0A671827F2DC}" type="presParOf" srcId="{0B7C09D4-D149-C943-9F53-83FD59431298}" destId="{64E07BEE-5D83-3044-8499-FBB52376233E}" srcOrd="4" destOrd="0" presId="urn:microsoft.com/office/officeart/2005/8/layout/vProcess5"/>
    <dgm:cxn modelId="{1F6AA181-0EB9-F047-A25A-266DF0CCD9ED}" type="presParOf" srcId="{0B7C09D4-D149-C943-9F53-83FD59431298}" destId="{D960F53D-2EC1-1F46-A69F-5BE8662CCE49}"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3B9A31-6E22-DA46-9C5D-5BB911023F69}" type="doc">
      <dgm:prSet loTypeId="urn:microsoft.com/office/officeart/2005/8/layout/vProcess5" loCatId="" qsTypeId="urn:microsoft.com/office/officeart/2005/8/quickstyle/simple1" qsCatId="simple" csTypeId="urn:microsoft.com/office/officeart/2005/8/colors/accent3_2" csCatId="accent3" phldr="1"/>
      <dgm:spPr/>
      <dgm:t>
        <a:bodyPr/>
        <a:lstStyle/>
        <a:p>
          <a:endParaRPr lang="en-US"/>
        </a:p>
      </dgm:t>
    </dgm:pt>
    <dgm:pt modelId="{AB3BDEEE-3601-E943-AEFC-8B4B9F52D383}">
      <dgm:prSet phldrT="[Text]"/>
      <dgm:spPr/>
      <dgm:t>
        <a:bodyPr/>
        <a:lstStyle/>
        <a:p>
          <a:endParaRPr lang="en-US" b="0" i="0" dirty="0">
            <a:latin typeface="Avenir Light" charset="0"/>
            <a:ea typeface="Avenir Light" charset="0"/>
            <a:cs typeface="Avenir Light" charset="0"/>
          </a:endParaRPr>
        </a:p>
      </dgm:t>
    </dgm:pt>
    <dgm:pt modelId="{CF950898-9FAC-3C45-8A45-5686336E3B70}" type="parTrans" cxnId="{CF5DB045-3CA1-9043-959E-37EE6196BD66}">
      <dgm:prSet/>
      <dgm:spPr/>
      <dgm:t>
        <a:bodyPr/>
        <a:lstStyle/>
        <a:p>
          <a:endParaRPr lang="en-US" b="0" i="0">
            <a:latin typeface="Avenir Light" charset="0"/>
            <a:ea typeface="Avenir Light" charset="0"/>
            <a:cs typeface="Avenir Light" charset="0"/>
          </a:endParaRPr>
        </a:p>
      </dgm:t>
    </dgm:pt>
    <dgm:pt modelId="{CE7126FB-BA3F-A24F-BB5F-089138B5154B}" type="sibTrans" cxnId="{CF5DB045-3CA1-9043-959E-37EE6196BD66}">
      <dgm:prSet/>
      <dgm:spPr>
        <a:noFill/>
        <a:ln>
          <a:noFill/>
        </a:ln>
      </dgm:spPr>
      <dgm:t>
        <a:bodyPr/>
        <a:lstStyle/>
        <a:p>
          <a:endParaRPr lang="en-US" b="0" i="0">
            <a:solidFill>
              <a:srgbClr val="FA766D"/>
            </a:solidFill>
            <a:latin typeface="Avenir Light" charset="0"/>
            <a:ea typeface="Avenir Light" charset="0"/>
            <a:cs typeface="Avenir Light" charset="0"/>
          </a:endParaRPr>
        </a:p>
      </dgm:t>
    </dgm:pt>
    <dgm:pt modelId="{1EF1B8C1-7DA7-6C4C-A91A-D38659266151}">
      <dgm:prSet phldrT="[Text]"/>
      <dgm:spPr/>
      <dgm:t>
        <a:bodyPr/>
        <a:lstStyle/>
        <a:p>
          <a:r>
            <a:rPr lang="en-US" b="0" i="0" dirty="0">
              <a:latin typeface="Avenir Light" charset="0"/>
              <a:ea typeface="Avenir Light" charset="0"/>
              <a:cs typeface="Avenir Light" charset="0"/>
            </a:rPr>
            <a:t> </a:t>
          </a:r>
        </a:p>
      </dgm:t>
    </dgm:pt>
    <dgm:pt modelId="{A00537F0-4E3B-9142-AC68-FD79E87CC920}" type="parTrans" cxnId="{F225B6C2-7902-EF4B-8BB9-B7BC5D01636C}">
      <dgm:prSet/>
      <dgm:spPr/>
      <dgm:t>
        <a:bodyPr/>
        <a:lstStyle/>
        <a:p>
          <a:endParaRPr lang="en-US" b="0" i="0">
            <a:latin typeface="Avenir Light" charset="0"/>
            <a:ea typeface="Avenir Light" charset="0"/>
            <a:cs typeface="Avenir Light" charset="0"/>
          </a:endParaRPr>
        </a:p>
      </dgm:t>
    </dgm:pt>
    <dgm:pt modelId="{A17310E8-6C74-BF40-94D1-62B22543BEBE}" type="sibTrans" cxnId="{F225B6C2-7902-EF4B-8BB9-B7BC5D01636C}">
      <dgm:prSet/>
      <dgm:spPr>
        <a:solidFill>
          <a:srgbClr val="00C0C4">
            <a:alpha val="90000"/>
          </a:srgbClr>
        </a:solidFill>
        <a:ln>
          <a:noFill/>
        </a:ln>
      </dgm:spPr>
      <dgm:t>
        <a:bodyPr/>
        <a:lstStyle/>
        <a:p>
          <a:endParaRPr lang="en-US" b="0" i="0">
            <a:latin typeface="Avenir Light" charset="0"/>
            <a:ea typeface="Avenir Light" charset="0"/>
            <a:cs typeface="Avenir Light" charset="0"/>
          </a:endParaRPr>
        </a:p>
      </dgm:t>
    </dgm:pt>
    <dgm:pt modelId="{0B7C09D4-D149-C943-9F53-83FD59431298}" type="pres">
      <dgm:prSet presAssocID="{8C3B9A31-6E22-DA46-9C5D-5BB911023F69}" presName="outerComposite" presStyleCnt="0">
        <dgm:presLayoutVars>
          <dgm:chMax val="5"/>
          <dgm:dir/>
          <dgm:resizeHandles val="exact"/>
        </dgm:presLayoutVars>
      </dgm:prSet>
      <dgm:spPr/>
    </dgm:pt>
    <dgm:pt modelId="{228361C6-8D88-EE49-89E9-68F8E23603C7}" type="pres">
      <dgm:prSet presAssocID="{8C3B9A31-6E22-DA46-9C5D-5BB911023F69}" presName="dummyMaxCanvas" presStyleCnt="0">
        <dgm:presLayoutVars/>
      </dgm:prSet>
      <dgm:spPr/>
    </dgm:pt>
    <dgm:pt modelId="{61C3401C-7322-3148-96FB-E3B757285520}" type="pres">
      <dgm:prSet presAssocID="{8C3B9A31-6E22-DA46-9C5D-5BB911023F69}" presName="TwoNodes_1" presStyleLbl="node1" presStyleIdx="0" presStyleCnt="2" custFlipHor="1">
        <dgm:presLayoutVars>
          <dgm:bulletEnabled val="1"/>
        </dgm:presLayoutVars>
      </dgm:prSet>
      <dgm:spPr>
        <a:prstGeom prst="round2DiagRect">
          <a:avLst/>
        </a:prstGeom>
      </dgm:spPr>
    </dgm:pt>
    <dgm:pt modelId="{82486894-B785-7D4F-9C52-CC4D4EF0BB8A}" type="pres">
      <dgm:prSet presAssocID="{8C3B9A31-6E22-DA46-9C5D-5BB911023F69}" presName="TwoNodes_2" presStyleLbl="node1" presStyleIdx="1" presStyleCnt="2" custFlipHor="1">
        <dgm:presLayoutVars>
          <dgm:bulletEnabled val="1"/>
        </dgm:presLayoutVars>
      </dgm:prSet>
      <dgm:spPr>
        <a:prstGeom prst="round2DiagRect">
          <a:avLst/>
        </a:prstGeom>
      </dgm:spPr>
    </dgm:pt>
    <dgm:pt modelId="{9A15870F-19D0-2E4D-9B4A-496FDBD9DF83}" type="pres">
      <dgm:prSet presAssocID="{8C3B9A31-6E22-DA46-9C5D-5BB911023F69}" presName="TwoConn_1-2" presStyleLbl="fgAccFollowNode1" presStyleIdx="0" presStyleCnt="1">
        <dgm:presLayoutVars>
          <dgm:bulletEnabled val="1"/>
        </dgm:presLayoutVars>
      </dgm:prSet>
      <dgm:spPr/>
    </dgm:pt>
    <dgm:pt modelId="{47B7F4F5-F230-9D48-A430-C73AE26660A9}" type="pres">
      <dgm:prSet presAssocID="{8C3B9A31-6E22-DA46-9C5D-5BB911023F69}" presName="TwoNodes_1_text" presStyleLbl="node1" presStyleIdx="1" presStyleCnt="2">
        <dgm:presLayoutVars>
          <dgm:bulletEnabled val="1"/>
        </dgm:presLayoutVars>
      </dgm:prSet>
      <dgm:spPr/>
    </dgm:pt>
    <dgm:pt modelId="{B29F6FDE-FC92-934D-ACD4-8266B1F97E4E}" type="pres">
      <dgm:prSet presAssocID="{8C3B9A31-6E22-DA46-9C5D-5BB911023F69}" presName="TwoNodes_2_text" presStyleLbl="node1" presStyleIdx="1" presStyleCnt="2">
        <dgm:presLayoutVars>
          <dgm:bulletEnabled val="1"/>
        </dgm:presLayoutVars>
      </dgm:prSet>
      <dgm:spPr/>
    </dgm:pt>
  </dgm:ptLst>
  <dgm:cxnLst>
    <dgm:cxn modelId="{E77DC847-1112-3144-A288-A140B6A9C83D}" type="presOf" srcId="{8C3B9A31-6E22-DA46-9C5D-5BB911023F69}" destId="{0B7C09D4-D149-C943-9F53-83FD59431298}" srcOrd="0" destOrd="0" presId="urn:microsoft.com/office/officeart/2005/8/layout/vProcess5"/>
    <dgm:cxn modelId="{F225B6C2-7902-EF4B-8BB9-B7BC5D01636C}" srcId="{8C3B9A31-6E22-DA46-9C5D-5BB911023F69}" destId="{1EF1B8C1-7DA7-6C4C-A91A-D38659266151}" srcOrd="1" destOrd="0" parTransId="{A00537F0-4E3B-9142-AC68-FD79E87CC920}" sibTransId="{A17310E8-6C74-BF40-94D1-62B22543BEBE}"/>
    <dgm:cxn modelId="{7C651DC0-F303-9A42-BA4B-913507704D25}" type="presOf" srcId="{CE7126FB-BA3F-A24F-BB5F-089138B5154B}" destId="{9A15870F-19D0-2E4D-9B4A-496FDBD9DF83}" srcOrd="0" destOrd="0" presId="urn:microsoft.com/office/officeart/2005/8/layout/vProcess5"/>
    <dgm:cxn modelId="{46856345-28C8-A74C-83B1-8FFD817DA480}" type="presOf" srcId="{1EF1B8C1-7DA7-6C4C-A91A-D38659266151}" destId="{82486894-B785-7D4F-9C52-CC4D4EF0BB8A}" srcOrd="0" destOrd="0" presId="urn:microsoft.com/office/officeart/2005/8/layout/vProcess5"/>
    <dgm:cxn modelId="{A16D0DBE-75A7-C344-B6F3-AC0B1957883A}" type="presOf" srcId="{AB3BDEEE-3601-E943-AEFC-8B4B9F52D383}" destId="{61C3401C-7322-3148-96FB-E3B757285520}" srcOrd="0" destOrd="0" presId="urn:microsoft.com/office/officeart/2005/8/layout/vProcess5"/>
    <dgm:cxn modelId="{40AF2EC2-19C7-C242-B969-57BC91A27051}" type="presOf" srcId="{1EF1B8C1-7DA7-6C4C-A91A-D38659266151}" destId="{B29F6FDE-FC92-934D-ACD4-8266B1F97E4E}" srcOrd="1" destOrd="0" presId="urn:microsoft.com/office/officeart/2005/8/layout/vProcess5"/>
    <dgm:cxn modelId="{7E6B5E71-E03D-104F-BEFC-728827CCDFEF}" type="presOf" srcId="{AB3BDEEE-3601-E943-AEFC-8B4B9F52D383}" destId="{47B7F4F5-F230-9D48-A430-C73AE26660A9}" srcOrd="1" destOrd="0" presId="urn:microsoft.com/office/officeart/2005/8/layout/vProcess5"/>
    <dgm:cxn modelId="{CF5DB045-3CA1-9043-959E-37EE6196BD66}" srcId="{8C3B9A31-6E22-DA46-9C5D-5BB911023F69}" destId="{AB3BDEEE-3601-E943-AEFC-8B4B9F52D383}" srcOrd="0" destOrd="0" parTransId="{CF950898-9FAC-3C45-8A45-5686336E3B70}" sibTransId="{CE7126FB-BA3F-A24F-BB5F-089138B5154B}"/>
    <dgm:cxn modelId="{5C370479-CBDB-7F46-9878-ACA41FE10947}" type="presParOf" srcId="{0B7C09D4-D149-C943-9F53-83FD59431298}" destId="{228361C6-8D88-EE49-89E9-68F8E23603C7}" srcOrd="0" destOrd="0" presId="urn:microsoft.com/office/officeart/2005/8/layout/vProcess5"/>
    <dgm:cxn modelId="{18C79038-4606-644F-81D5-37BC5A6A7B67}" type="presParOf" srcId="{0B7C09D4-D149-C943-9F53-83FD59431298}" destId="{61C3401C-7322-3148-96FB-E3B757285520}" srcOrd="1" destOrd="0" presId="urn:microsoft.com/office/officeart/2005/8/layout/vProcess5"/>
    <dgm:cxn modelId="{59A79854-8A3C-7049-ABC4-BFF564BE7759}" type="presParOf" srcId="{0B7C09D4-D149-C943-9F53-83FD59431298}" destId="{82486894-B785-7D4F-9C52-CC4D4EF0BB8A}" srcOrd="2" destOrd="0" presId="urn:microsoft.com/office/officeart/2005/8/layout/vProcess5"/>
    <dgm:cxn modelId="{BE6C148B-97EA-294F-A980-9DF5568CCFA4}" type="presParOf" srcId="{0B7C09D4-D149-C943-9F53-83FD59431298}" destId="{9A15870F-19D0-2E4D-9B4A-496FDBD9DF83}" srcOrd="3" destOrd="0" presId="urn:microsoft.com/office/officeart/2005/8/layout/vProcess5"/>
    <dgm:cxn modelId="{07EFEA2A-A757-8E48-B968-787AF850A78E}" type="presParOf" srcId="{0B7C09D4-D149-C943-9F53-83FD59431298}" destId="{47B7F4F5-F230-9D48-A430-C73AE26660A9}" srcOrd="4" destOrd="0" presId="urn:microsoft.com/office/officeart/2005/8/layout/vProcess5"/>
    <dgm:cxn modelId="{1CD59C29-653D-0B49-9D04-778992E4ABFA}" type="presParOf" srcId="{0B7C09D4-D149-C943-9F53-83FD59431298}" destId="{B29F6FDE-FC92-934D-ACD4-8266B1F97E4E}"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3B9A31-6E22-DA46-9C5D-5BB911023F69}" type="doc">
      <dgm:prSet loTypeId="urn:microsoft.com/office/officeart/2005/8/layout/vProcess5" loCatId="" qsTypeId="urn:microsoft.com/office/officeart/2005/8/quickstyle/simple1" qsCatId="simple" csTypeId="urn:microsoft.com/office/officeart/2005/8/colors/accent3_2" csCatId="accent3" phldr="1"/>
      <dgm:spPr/>
      <dgm:t>
        <a:bodyPr/>
        <a:lstStyle/>
        <a:p>
          <a:endParaRPr lang="en-US"/>
        </a:p>
      </dgm:t>
    </dgm:pt>
    <dgm:pt modelId="{AB3BDEEE-3601-E943-AEFC-8B4B9F52D383}">
      <dgm:prSet phldrT="[Text]"/>
      <dgm:spPr/>
      <dgm:t>
        <a:bodyPr/>
        <a:lstStyle/>
        <a:p>
          <a:endParaRPr lang="en-US" b="0" i="0" dirty="0">
            <a:latin typeface="Avenir Light" charset="0"/>
            <a:ea typeface="Avenir Light" charset="0"/>
            <a:cs typeface="Avenir Light" charset="0"/>
          </a:endParaRPr>
        </a:p>
      </dgm:t>
    </dgm:pt>
    <dgm:pt modelId="{CF950898-9FAC-3C45-8A45-5686336E3B70}" type="parTrans" cxnId="{CF5DB045-3CA1-9043-959E-37EE6196BD66}">
      <dgm:prSet/>
      <dgm:spPr/>
      <dgm:t>
        <a:bodyPr/>
        <a:lstStyle/>
        <a:p>
          <a:endParaRPr lang="en-US" b="0" i="0">
            <a:latin typeface="Avenir Light" charset="0"/>
            <a:ea typeface="Avenir Light" charset="0"/>
            <a:cs typeface="Avenir Light" charset="0"/>
          </a:endParaRPr>
        </a:p>
      </dgm:t>
    </dgm:pt>
    <dgm:pt modelId="{CE7126FB-BA3F-A24F-BB5F-089138B5154B}" type="sibTrans" cxnId="{CF5DB045-3CA1-9043-959E-37EE6196BD66}">
      <dgm:prSet/>
      <dgm:spPr>
        <a:noFill/>
        <a:ln>
          <a:noFill/>
        </a:ln>
      </dgm:spPr>
      <dgm:t>
        <a:bodyPr/>
        <a:lstStyle/>
        <a:p>
          <a:endParaRPr lang="en-US" b="0" i="0">
            <a:latin typeface="Avenir Light" charset="0"/>
            <a:ea typeface="Avenir Light" charset="0"/>
            <a:cs typeface="Avenir Light" charset="0"/>
          </a:endParaRPr>
        </a:p>
      </dgm:t>
    </dgm:pt>
    <dgm:pt modelId="{1EF1B8C1-7DA7-6C4C-A91A-D38659266151}">
      <dgm:prSet phldrT="[Text]"/>
      <dgm:spPr/>
      <dgm:t>
        <a:bodyPr/>
        <a:lstStyle/>
        <a:p>
          <a:r>
            <a:rPr lang="en-US" b="0" i="0" dirty="0">
              <a:latin typeface="Avenir Light" charset="0"/>
              <a:ea typeface="Avenir Light" charset="0"/>
              <a:cs typeface="Avenir Light" charset="0"/>
            </a:rPr>
            <a:t> </a:t>
          </a:r>
        </a:p>
      </dgm:t>
    </dgm:pt>
    <dgm:pt modelId="{A00537F0-4E3B-9142-AC68-FD79E87CC920}" type="parTrans" cxnId="{F225B6C2-7902-EF4B-8BB9-B7BC5D01636C}">
      <dgm:prSet/>
      <dgm:spPr/>
      <dgm:t>
        <a:bodyPr/>
        <a:lstStyle/>
        <a:p>
          <a:endParaRPr lang="en-US" b="0" i="0">
            <a:latin typeface="Avenir Light" charset="0"/>
            <a:ea typeface="Avenir Light" charset="0"/>
            <a:cs typeface="Avenir Light" charset="0"/>
          </a:endParaRPr>
        </a:p>
      </dgm:t>
    </dgm:pt>
    <dgm:pt modelId="{A17310E8-6C74-BF40-94D1-62B22543BEBE}" type="sibTrans" cxnId="{F225B6C2-7902-EF4B-8BB9-B7BC5D01636C}">
      <dgm:prSet/>
      <dgm:spPr>
        <a:solidFill>
          <a:srgbClr val="00B0F0">
            <a:alpha val="90000"/>
          </a:srgbClr>
        </a:solidFill>
        <a:ln>
          <a:noFill/>
        </a:ln>
      </dgm:spPr>
      <dgm:t>
        <a:bodyPr/>
        <a:lstStyle/>
        <a:p>
          <a:endParaRPr lang="en-US" b="0" i="0">
            <a:latin typeface="Avenir Light" charset="0"/>
            <a:ea typeface="Avenir Light" charset="0"/>
            <a:cs typeface="Avenir Light" charset="0"/>
          </a:endParaRPr>
        </a:p>
      </dgm:t>
    </dgm:pt>
    <dgm:pt modelId="{0B7C09D4-D149-C943-9F53-83FD59431298}" type="pres">
      <dgm:prSet presAssocID="{8C3B9A31-6E22-DA46-9C5D-5BB911023F69}" presName="outerComposite" presStyleCnt="0">
        <dgm:presLayoutVars>
          <dgm:chMax val="5"/>
          <dgm:dir/>
          <dgm:resizeHandles val="exact"/>
        </dgm:presLayoutVars>
      </dgm:prSet>
      <dgm:spPr/>
    </dgm:pt>
    <dgm:pt modelId="{228361C6-8D88-EE49-89E9-68F8E23603C7}" type="pres">
      <dgm:prSet presAssocID="{8C3B9A31-6E22-DA46-9C5D-5BB911023F69}" presName="dummyMaxCanvas" presStyleCnt="0">
        <dgm:presLayoutVars/>
      </dgm:prSet>
      <dgm:spPr/>
    </dgm:pt>
    <dgm:pt modelId="{839C443C-87AE-1A4D-B328-6CB1E841CC32}" type="pres">
      <dgm:prSet presAssocID="{8C3B9A31-6E22-DA46-9C5D-5BB911023F69}" presName="TwoNodes_1" presStyleLbl="node1" presStyleIdx="0" presStyleCnt="2" custFlipHor="1" custLinFactNeighborX="735" custLinFactNeighborY="414">
        <dgm:presLayoutVars>
          <dgm:bulletEnabled val="1"/>
        </dgm:presLayoutVars>
      </dgm:prSet>
      <dgm:spPr>
        <a:prstGeom prst="round2DiagRect">
          <a:avLst/>
        </a:prstGeom>
      </dgm:spPr>
    </dgm:pt>
    <dgm:pt modelId="{FB5F3E59-E715-764B-AC55-2F38B089213B}" type="pres">
      <dgm:prSet presAssocID="{8C3B9A31-6E22-DA46-9C5D-5BB911023F69}" presName="TwoNodes_2" presStyleLbl="node1" presStyleIdx="1" presStyleCnt="2" custFlipHor="1">
        <dgm:presLayoutVars>
          <dgm:bulletEnabled val="1"/>
        </dgm:presLayoutVars>
      </dgm:prSet>
      <dgm:spPr>
        <a:prstGeom prst="round2DiagRect">
          <a:avLst/>
        </a:prstGeom>
      </dgm:spPr>
    </dgm:pt>
    <dgm:pt modelId="{F9A9AC5F-5E6E-0C49-B4AE-2FEC79CF5E67}" type="pres">
      <dgm:prSet presAssocID="{8C3B9A31-6E22-DA46-9C5D-5BB911023F69}" presName="TwoConn_1-2" presStyleLbl="fgAccFollowNode1" presStyleIdx="0" presStyleCnt="1">
        <dgm:presLayoutVars>
          <dgm:bulletEnabled val="1"/>
        </dgm:presLayoutVars>
      </dgm:prSet>
      <dgm:spPr/>
    </dgm:pt>
    <dgm:pt modelId="{72DE375C-8F80-3648-B4AD-B29B9A792FE2}" type="pres">
      <dgm:prSet presAssocID="{8C3B9A31-6E22-DA46-9C5D-5BB911023F69}" presName="TwoNodes_1_text" presStyleLbl="node1" presStyleIdx="1" presStyleCnt="2">
        <dgm:presLayoutVars>
          <dgm:bulletEnabled val="1"/>
        </dgm:presLayoutVars>
      </dgm:prSet>
      <dgm:spPr/>
    </dgm:pt>
    <dgm:pt modelId="{29026064-6D59-4A48-A72E-894377338B8B}" type="pres">
      <dgm:prSet presAssocID="{8C3B9A31-6E22-DA46-9C5D-5BB911023F69}" presName="TwoNodes_2_text" presStyleLbl="node1" presStyleIdx="1" presStyleCnt="2">
        <dgm:presLayoutVars>
          <dgm:bulletEnabled val="1"/>
        </dgm:presLayoutVars>
      </dgm:prSet>
      <dgm:spPr/>
    </dgm:pt>
  </dgm:ptLst>
  <dgm:cxnLst>
    <dgm:cxn modelId="{F225B6C2-7902-EF4B-8BB9-B7BC5D01636C}" srcId="{8C3B9A31-6E22-DA46-9C5D-5BB911023F69}" destId="{1EF1B8C1-7DA7-6C4C-A91A-D38659266151}" srcOrd="1" destOrd="0" parTransId="{A00537F0-4E3B-9142-AC68-FD79E87CC920}" sibTransId="{A17310E8-6C74-BF40-94D1-62B22543BEBE}"/>
    <dgm:cxn modelId="{86B7B2C8-2042-2548-83F5-F27E087B17BB}" type="presOf" srcId="{1EF1B8C1-7DA7-6C4C-A91A-D38659266151}" destId="{FB5F3E59-E715-764B-AC55-2F38B089213B}" srcOrd="0" destOrd="0" presId="urn:microsoft.com/office/officeart/2005/8/layout/vProcess5"/>
    <dgm:cxn modelId="{469D8C90-8681-EB43-8F84-234AAADABE6C}" type="presOf" srcId="{AB3BDEEE-3601-E943-AEFC-8B4B9F52D383}" destId="{72DE375C-8F80-3648-B4AD-B29B9A792FE2}" srcOrd="1" destOrd="0" presId="urn:microsoft.com/office/officeart/2005/8/layout/vProcess5"/>
    <dgm:cxn modelId="{4F2E6E65-0BDE-2841-86BF-0EFE01D9891B}" type="presOf" srcId="{AB3BDEEE-3601-E943-AEFC-8B4B9F52D383}" destId="{839C443C-87AE-1A4D-B328-6CB1E841CC32}" srcOrd="0" destOrd="0" presId="urn:microsoft.com/office/officeart/2005/8/layout/vProcess5"/>
    <dgm:cxn modelId="{861BD58C-0A6B-4142-81A7-7EFB12C970C1}" type="presOf" srcId="{8C3B9A31-6E22-DA46-9C5D-5BB911023F69}" destId="{0B7C09D4-D149-C943-9F53-83FD59431298}" srcOrd="0" destOrd="0" presId="urn:microsoft.com/office/officeart/2005/8/layout/vProcess5"/>
    <dgm:cxn modelId="{556F6B1B-D6C1-894F-B540-F345CFECE0B3}" type="presOf" srcId="{1EF1B8C1-7DA7-6C4C-A91A-D38659266151}" destId="{29026064-6D59-4A48-A72E-894377338B8B}" srcOrd="1" destOrd="0" presId="urn:microsoft.com/office/officeart/2005/8/layout/vProcess5"/>
    <dgm:cxn modelId="{CF5DB045-3CA1-9043-959E-37EE6196BD66}" srcId="{8C3B9A31-6E22-DA46-9C5D-5BB911023F69}" destId="{AB3BDEEE-3601-E943-AEFC-8B4B9F52D383}" srcOrd="0" destOrd="0" parTransId="{CF950898-9FAC-3C45-8A45-5686336E3B70}" sibTransId="{CE7126FB-BA3F-A24F-BB5F-089138B5154B}"/>
    <dgm:cxn modelId="{B596D37A-91BB-8041-AB3E-701755411783}" type="presOf" srcId="{CE7126FB-BA3F-A24F-BB5F-089138B5154B}" destId="{F9A9AC5F-5E6E-0C49-B4AE-2FEC79CF5E67}" srcOrd="0" destOrd="0" presId="urn:microsoft.com/office/officeart/2005/8/layout/vProcess5"/>
    <dgm:cxn modelId="{740A7C95-6870-F54B-A307-37A50277806C}" type="presParOf" srcId="{0B7C09D4-D149-C943-9F53-83FD59431298}" destId="{228361C6-8D88-EE49-89E9-68F8E23603C7}" srcOrd="0" destOrd="0" presId="urn:microsoft.com/office/officeart/2005/8/layout/vProcess5"/>
    <dgm:cxn modelId="{A644E96A-CBC8-B64A-8970-8110D7291917}" type="presParOf" srcId="{0B7C09D4-D149-C943-9F53-83FD59431298}" destId="{839C443C-87AE-1A4D-B328-6CB1E841CC32}" srcOrd="1" destOrd="0" presId="urn:microsoft.com/office/officeart/2005/8/layout/vProcess5"/>
    <dgm:cxn modelId="{4915582E-551F-3B46-B5B9-88BFD880F728}" type="presParOf" srcId="{0B7C09D4-D149-C943-9F53-83FD59431298}" destId="{FB5F3E59-E715-764B-AC55-2F38B089213B}" srcOrd="2" destOrd="0" presId="urn:microsoft.com/office/officeart/2005/8/layout/vProcess5"/>
    <dgm:cxn modelId="{7CEE2551-1CBF-3749-A4D2-83D0261661C2}" type="presParOf" srcId="{0B7C09D4-D149-C943-9F53-83FD59431298}" destId="{F9A9AC5F-5E6E-0C49-B4AE-2FEC79CF5E67}" srcOrd="3" destOrd="0" presId="urn:microsoft.com/office/officeart/2005/8/layout/vProcess5"/>
    <dgm:cxn modelId="{D8DB4266-FEB4-7948-AA68-96DFF6EF00CD}" type="presParOf" srcId="{0B7C09D4-D149-C943-9F53-83FD59431298}" destId="{72DE375C-8F80-3648-B4AD-B29B9A792FE2}" srcOrd="4" destOrd="0" presId="urn:microsoft.com/office/officeart/2005/8/layout/vProcess5"/>
    <dgm:cxn modelId="{B0B0EEDE-265D-EC4C-9A79-2B0E7B036B41}" type="presParOf" srcId="{0B7C09D4-D149-C943-9F53-83FD59431298}" destId="{29026064-6D59-4A48-A72E-894377338B8B}" srcOrd="5"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171720-585B-6A4A-B6FC-F64F36C550BE}" type="doc">
      <dgm:prSet loTypeId="urn:microsoft.com/office/officeart/2005/8/layout/chevron1" loCatId="" qsTypeId="urn:microsoft.com/office/officeart/2005/8/quickstyle/simple4" qsCatId="simple" csTypeId="urn:microsoft.com/office/officeart/2005/8/colors/accent1_2" csCatId="accent1" phldr="1"/>
      <dgm:spPr/>
    </dgm:pt>
    <dgm:pt modelId="{8DFAC68B-A47A-BD47-B8F3-D9714B54A9C1}">
      <dgm:prSet phldrT="[Text]"/>
      <dgm:spPr>
        <a:solidFill>
          <a:srgbClr val="00B0F6"/>
        </a:solidFill>
      </dgm:spPr>
      <dgm:t>
        <a:bodyPr/>
        <a:lstStyle/>
        <a:p>
          <a:r>
            <a:rPr lang="en-US" dirty="0">
              <a:latin typeface="Avenir Book" charset="0"/>
              <a:ea typeface="Avenir Book" charset="0"/>
              <a:cs typeface="Avenir Book" charset="0"/>
            </a:rPr>
            <a:t>311 has been in the news 47 times both nationally and internationally </a:t>
          </a:r>
          <a:endParaRPr lang="en-US" dirty="0"/>
        </a:p>
      </dgm:t>
    </dgm:pt>
    <dgm:pt modelId="{0B0203DE-3A6A-3F4A-91D1-EA4E597A94E3}" type="parTrans" cxnId="{69DBB9F0-F0CB-754E-BBD5-44791C47D3E7}">
      <dgm:prSet/>
      <dgm:spPr/>
      <dgm:t>
        <a:bodyPr/>
        <a:lstStyle/>
        <a:p>
          <a:endParaRPr lang="en-US"/>
        </a:p>
      </dgm:t>
    </dgm:pt>
    <dgm:pt modelId="{A9A0CDE7-0D65-0E42-8CF0-A35EF9094362}" type="sibTrans" cxnId="{69DBB9F0-F0CB-754E-BBD5-44791C47D3E7}">
      <dgm:prSet/>
      <dgm:spPr/>
      <dgm:t>
        <a:bodyPr/>
        <a:lstStyle/>
        <a:p>
          <a:endParaRPr lang="en-US"/>
        </a:p>
      </dgm:t>
    </dgm:pt>
    <dgm:pt modelId="{27EA023A-605F-7342-9248-710B5C163E98}">
      <dgm:prSet phldrT="[Text]"/>
      <dgm:spPr>
        <a:solidFill>
          <a:srgbClr val="00B0F6"/>
        </a:solidFill>
      </dgm:spPr>
      <dgm:t>
        <a:bodyPr/>
        <a:lstStyle/>
        <a:p>
          <a:r>
            <a:rPr lang="en-US" dirty="0"/>
            <a:t>Sentiment analysis shows positive response to app</a:t>
          </a:r>
        </a:p>
      </dgm:t>
    </dgm:pt>
    <dgm:pt modelId="{017B7176-0AEA-1241-8DC3-D2E78C10BAF0}" type="parTrans" cxnId="{5C5B2C8C-B0BA-1444-BA74-DFAFF1D45AC3}">
      <dgm:prSet/>
      <dgm:spPr/>
      <dgm:t>
        <a:bodyPr/>
        <a:lstStyle/>
        <a:p>
          <a:endParaRPr lang="en-US"/>
        </a:p>
      </dgm:t>
    </dgm:pt>
    <dgm:pt modelId="{3D37A27D-E77D-7347-BC58-004B49B1802B}" type="sibTrans" cxnId="{5C5B2C8C-B0BA-1444-BA74-DFAFF1D45AC3}">
      <dgm:prSet/>
      <dgm:spPr/>
      <dgm:t>
        <a:bodyPr/>
        <a:lstStyle/>
        <a:p>
          <a:endParaRPr lang="en-US"/>
        </a:p>
      </dgm:t>
    </dgm:pt>
    <dgm:pt modelId="{DC00317B-AD64-2B4B-A054-90430D776298}">
      <dgm:prSet phldrT="[Text]"/>
      <dgm:spPr>
        <a:solidFill>
          <a:srgbClr val="00B0F6"/>
        </a:solidFill>
      </dgm:spPr>
      <dgm:t>
        <a:bodyPr/>
        <a:lstStyle/>
        <a:p>
          <a:r>
            <a:rPr lang="en-US" dirty="0"/>
            <a:t>Popularity has increased significantly in the last year</a:t>
          </a:r>
        </a:p>
      </dgm:t>
    </dgm:pt>
    <dgm:pt modelId="{144B5E92-0BBE-EF4B-868C-D504429856E3}" type="parTrans" cxnId="{5CB1F205-A7D2-5447-B71D-38321334B18C}">
      <dgm:prSet/>
      <dgm:spPr/>
      <dgm:t>
        <a:bodyPr/>
        <a:lstStyle/>
        <a:p>
          <a:endParaRPr lang="en-US"/>
        </a:p>
      </dgm:t>
    </dgm:pt>
    <dgm:pt modelId="{C7AD5076-7CCB-1D4D-9584-07B51A058D2A}" type="sibTrans" cxnId="{5CB1F205-A7D2-5447-B71D-38321334B18C}">
      <dgm:prSet/>
      <dgm:spPr/>
      <dgm:t>
        <a:bodyPr/>
        <a:lstStyle/>
        <a:p>
          <a:endParaRPr lang="en-US"/>
        </a:p>
      </dgm:t>
    </dgm:pt>
    <dgm:pt modelId="{6A759448-3127-D542-9273-ABBFDC82CE8A}" type="pres">
      <dgm:prSet presAssocID="{31171720-585B-6A4A-B6FC-F64F36C550BE}" presName="Name0" presStyleCnt="0">
        <dgm:presLayoutVars>
          <dgm:dir/>
          <dgm:animLvl val="lvl"/>
          <dgm:resizeHandles val="exact"/>
        </dgm:presLayoutVars>
      </dgm:prSet>
      <dgm:spPr/>
    </dgm:pt>
    <dgm:pt modelId="{5A487C6F-EEC1-D847-87F0-5EC093CB39FF}" type="pres">
      <dgm:prSet presAssocID="{DC00317B-AD64-2B4B-A054-90430D776298}" presName="parTxOnly" presStyleLbl="node1" presStyleIdx="0" presStyleCnt="3">
        <dgm:presLayoutVars>
          <dgm:chMax val="0"/>
          <dgm:chPref val="0"/>
          <dgm:bulletEnabled val="1"/>
        </dgm:presLayoutVars>
      </dgm:prSet>
      <dgm:spPr/>
    </dgm:pt>
    <dgm:pt modelId="{89BC0497-881C-804F-8CB0-3EB4D2370912}" type="pres">
      <dgm:prSet presAssocID="{C7AD5076-7CCB-1D4D-9584-07B51A058D2A}" presName="parTxOnlySpace" presStyleCnt="0"/>
      <dgm:spPr/>
    </dgm:pt>
    <dgm:pt modelId="{367327F9-1F67-0F4E-A3CF-0FCCD509C08D}" type="pres">
      <dgm:prSet presAssocID="{8DFAC68B-A47A-BD47-B8F3-D9714B54A9C1}" presName="parTxOnly" presStyleLbl="node1" presStyleIdx="1" presStyleCnt="3">
        <dgm:presLayoutVars>
          <dgm:chMax val="0"/>
          <dgm:chPref val="0"/>
          <dgm:bulletEnabled val="1"/>
        </dgm:presLayoutVars>
      </dgm:prSet>
      <dgm:spPr/>
    </dgm:pt>
    <dgm:pt modelId="{CB510247-4287-AB41-AAB8-92DEF67EE67D}" type="pres">
      <dgm:prSet presAssocID="{A9A0CDE7-0D65-0E42-8CF0-A35EF9094362}" presName="parTxOnlySpace" presStyleCnt="0"/>
      <dgm:spPr/>
    </dgm:pt>
    <dgm:pt modelId="{E0E682F6-1AE8-434B-B630-1DA926109A3A}" type="pres">
      <dgm:prSet presAssocID="{27EA023A-605F-7342-9248-710B5C163E98}" presName="parTxOnly" presStyleLbl="node1" presStyleIdx="2" presStyleCnt="3">
        <dgm:presLayoutVars>
          <dgm:chMax val="0"/>
          <dgm:chPref val="0"/>
          <dgm:bulletEnabled val="1"/>
        </dgm:presLayoutVars>
      </dgm:prSet>
      <dgm:spPr/>
    </dgm:pt>
  </dgm:ptLst>
  <dgm:cxnLst>
    <dgm:cxn modelId="{CD85D245-01D5-DB47-9009-A67B45206228}" type="presOf" srcId="{8DFAC68B-A47A-BD47-B8F3-D9714B54A9C1}" destId="{367327F9-1F67-0F4E-A3CF-0FCCD509C08D}" srcOrd="0" destOrd="0" presId="urn:microsoft.com/office/officeart/2005/8/layout/chevron1"/>
    <dgm:cxn modelId="{D53BA018-2FEA-BB42-A95E-1B021A4ADA85}" type="presOf" srcId="{31171720-585B-6A4A-B6FC-F64F36C550BE}" destId="{6A759448-3127-D542-9273-ABBFDC82CE8A}" srcOrd="0" destOrd="0" presId="urn:microsoft.com/office/officeart/2005/8/layout/chevron1"/>
    <dgm:cxn modelId="{A74DECA4-13CA-3E4B-8D11-1AA95CD5CFA1}" type="presOf" srcId="{27EA023A-605F-7342-9248-710B5C163E98}" destId="{E0E682F6-1AE8-434B-B630-1DA926109A3A}" srcOrd="0" destOrd="0" presId="urn:microsoft.com/office/officeart/2005/8/layout/chevron1"/>
    <dgm:cxn modelId="{5C5B2C8C-B0BA-1444-BA74-DFAFF1D45AC3}" srcId="{31171720-585B-6A4A-B6FC-F64F36C550BE}" destId="{27EA023A-605F-7342-9248-710B5C163E98}" srcOrd="2" destOrd="0" parTransId="{017B7176-0AEA-1241-8DC3-D2E78C10BAF0}" sibTransId="{3D37A27D-E77D-7347-BC58-004B49B1802B}"/>
    <dgm:cxn modelId="{69DBB9F0-F0CB-754E-BBD5-44791C47D3E7}" srcId="{31171720-585B-6A4A-B6FC-F64F36C550BE}" destId="{8DFAC68B-A47A-BD47-B8F3-D9714B54A9C1}" srcOrd="1" destOrd="0" parTransId="{0B0203DE-3A6A-3F4A-91D1-EA4E597A94E3}" sibTransId="{A9A0CDE7-0D65-0E42-8CF0-A35EF9094362}"/>
    <dgm:cxn modelId="{65453F96-0A5E-CA43-B452-1C129EB19936}" type="presOf" srcId="{DC00317B-AD64-2B4B-A054-90430D776298}" destId="{5A487C6F-EEC1-D847-87F0-5EC093CB39FF}" srcOrd="0" destOrd="0" presId="urn:microsoft.com/office/officeart/2005/8/layout/chevron1"/>
    <dgm:cxn modelId="{5CB1F205-A7D2-5447-B71D-38321334B18C}" srcId="{31171720-585B-6A4A-B6FC-F64F36C550BE}" destId="{DC00317B-AD64-2B4B-A054-90430D776298}" srcOrd="0" destOrd="0" parTransId="{144B5E92-0BBE-EF4B-868C-D504429856E3}" sibTransId="{C7AD5076-7CCB-1D4D-9584-07B51A058D2A}"/>
    <dgm:cxn modelId="{E47DAAD1-203C-384B-9500-C262947CE7D7}" type="presParOf" srcId="{6A759448-3127-D542-9273-ABBFDC82CE8A}" destId="{5A487C6F-EEC1-D847-87F0-5EC093CB39FF}" srcOrd="0" destOrd="0" presId="urn:microsoft.com/office/officeart/2005/8/layout/chevron1"/>
    <dgm:cxn modelId="{2DA8AD73-A20D-A24B-8F3B-01AD0F7196C7}" type="presParOf" srcId="{6A759448-3127-D542-9273-ABBFDC82CE8A}" destId="{89BC0497-881C-804F-8CB0-3EB4D2370912}" srcOrd="1" destOrd="0" presId="urn:microsoft.com/office/officeart/2005/8/layout/chevron1"/>
    <dgm:cxn modelId="{10E4D93C-27D7-AC45-A135-AD2D37E93451}" type="presParOf" srcId="{6A759448-3127-D542-9273-ABBFDC82CE8A}" destId="{367327F9-1F67-0F4E-A3CF-0FCCD509C08D}" srcOrd="2" destOrd="0" presId="urn:microsoft.com/office/officeart/2005/8/layout/chevron1"/>
    <dgm:cxn modelId="{6CF37249-A442-CC43-B9EB-00C363CE3AD8}" type="presParOf" srcId="{6A759448-3127-D542-9273-ABBFDC82CE8A}" destId="{CB510247-4287-AB41-AAB8-92DEF67EE67D}" srcOrd="3" destOrd="0" presId="urn:microsoft.com/office/officeart/2005/8/layout/chevron1"/>
    <dgm:cxn modelId="{D45E6A08-9098-7340-BA40-1113C4063880}" type="presParOf" srcId="{6A759448-3127-D542-9273-ABBFDC82CE8A}" destId="{E0E682F6-1AE8-434B-B630-1DA926109A3A}"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172EC-6574-5C4E-96B8-C8C7D7B69649}">
      <dsp:nvSpPr>
        <dsp:cNvPr id="0" name=""/>
        <dsp:cNvSpPr/>
      </dsp:nvSpPr>
      <dsp:spPr>
        <a:xfrm flipH="1">
          <a:off x="0" y="0"/>
          <a:ext cx="3632259" cy="2409028"/>
        </a:xfrm>
        <a:prstGeom prst="round2Diag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US" sz="6500" b="0" i="0" kern="1200" dirty="0">
            <a:latin typeface="Avenir Light" charset="0"/>
            <a:ea typeface="Avenir Light" charset="0"/>
            <a:cs typeface="Avenir Light" charset="0"/>
          </a:endParaRPr>
        </a:p>
      </dsp:txBody>
      <dsp:txXfrm>
        <a:off x="37591" y="37591"/>
        <a:ext cx="1208274" cy="2333846"/>
      </dsp:txXfrm>
    </dsp:sp>
    <dsp:sp modelId="{1A215A27-376B-C046-8C27-222C72D2E86A}">
      <dsp:nvSpPr>
        <dsp:cNvPr id="0" name=""/>
        <dsp:cNvSpPr/>
      </dsp:nvSpPr>
      <dsp:spPr>
        <a:xfrm flipH="1">
          <a:off x="640986" y="2944367"/>
          <a:ext cx="3632259" cy="2409028"/>
        </a:xfrm>
        <a:prstGeom prst="round2Diag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i="0" kern="1200" dirty="0">
              <a:latin typeface="Avenir Light" charset="0"/>
              <a:ea typeface="Avenir Light" charset="0"/>
              <a:cs typeface="Avenir Light" charset="0"/>
            </a:rPr>
            <a:t> </a:t>
          </a:r>
        </a:p>
      </dsp:txBody>
      <dsp:txXfrm>
        <a:off x="682735" y="2986116"/>
        <a:ext cx="1341905" cy="2325530"/>
      </dsp:txXfrm>
    </dsp:sp>
    <dsp:sp modelId="{084F3D5B-A84D-D249-AF63-C8DB2D443BA1}">
      <dsp:nvSpPr>
        <dsp:cNvPr id="0" name=""/>
        <dsp:cNvSpPr/>
      </dsp:nvSpPr>
      <dsp:spPr>
        <a:xfrm>
          <a:off x="2066390" y="1893763"/>
          <a:ext cx="1565868" cy="1565868"/>
        </a:xfrm>
        <a:prstGeom prst="downArrow">
          <a:avLst>
            <a:gd name="adj1" fmla="val 55000"/>
            <a:gd name="adj2" fmla="val 45000"/>
          </a:avLst>
        </a:prstGeom>
        <a:solidFill>
          <a:srgbClr val="00C0C4">
            <a:alpha val="32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b="0" i="0" kern="1200">
            <a:latin typeface="Avenir Light" charset="0"/>
            <a:ea typeface="Avenir Light" charset="0"/>
            <a:cs typeface="Avenir Light" charset="0"/>
          </a:endParaRPr>
        </a:p>
      </dsp:txBody>
      <dsp:txXfrm>
        <a:off x="2418710" y="1893763"/>
        <a:ext cx="861228" cy="1178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3401C-7322-3148-96FB-E3B757285520}">
      <dsp:nvSpPr>
        <dsp:cNvPr id="0" name=""/>
        <dsp:cNvSpPr/>
      </dsp:nvSpPr>
      <dsp:spPr>
        <a:xfrm flipH="1">
          <a:off x="0" y="0"/>
          <a:ext cx="3344487" cy="1684508"/>
        </a:xfrm>
        <a:prstGeom prst="round2Diag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US" sz="6500" b="0" i="0" kern="1200" dirty="0">
            <a:latin typeface="Avenir Light" charset="0"/>
            <a:ea typeface="Avenir Light" charset="0"/>
            <a:cs typeface="Avenir Light" charset="0"/>
          </a:endParaRPr>
        </a:p>
      </dsp:txBody>
      <dsp:txXfrm>
        <a:off x="49338" y="49338"/>
        <a:ext cx="1603415" cy="1585832"/>
      </dsp:txXfrm>
    </dsp:sp>
    <dsp:sp modelId="{82486894-B785-7D4F-9C52-CC4D4EF0BB8A}">
      <dsp:nvSpPr>
        <dsp:cNvPr id="0" name=""/>
        <dsp:cNvSpPr/>
      </dsp:nvSpPr>
      <dsp:spPr>
        <a:xfrm flipH="1">
          <a:off x="590203" y="2058844"/>
          <a:ext cx="3344487" cy="1684508"/>
        </a:xfrm>
        <a:prstGeom prst="round2Diag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i="0" kern="1200" dirty="0">
              <a:latin typeface="Avenir Light" charset="0"/>
              <a:ea typeface="Avenir Light" charset="0"/>
              <a:cs typeface="Avenir Light" charset="0"/>
            </a:rPr>
            <a:t> </a:t>
          </a:r>
        </a:p>
      </dsp:txBody>
      <dsp:txXfrm>
        <a:off x="638804" y="2107445"/>
        <a:ext cx="1562150" cy="1587306"/>
      </dsp:txXfrm>
    </dsp:sp>
    <dsp:sp modelId="{9A15870F-19D0-2E4D-9B4A-496FDBD9DF83}">
      <dsp:nvSpPr>
        <dsp:cNvPr id="0" name=""/>
        <dsp:cNvSpPr/>
      </dsp:nvSpPr>
      <dsp:spPr>
        <a:xfrm>
          <a:off x="2249556" y="1324211"/>
          <a:ext cx="1094930" cy="1094930"/>
        </a:xfrm>
        <a:prstGeom prst="downArrow">
          <a:avLst>
            <a:gd name="adj1" fmla="val 55000"/>
            <a:gd name="adj2" fmla="val 45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b="0" i="0" kern="1200">
            <a:solidFill>
              <a:srgbClr val="FA766D"/>
            </a:solidFill>
            <a:latin typeface="Avenir Light" charset="0"/>
            <a:ea typeface="Avenir Light" charset="0"/>
            <a:cs typeface="Avenir Light" charset="0"/>
          </a:endParaRPr>
        </a:p>
      </dsp:txBody>
      <dsp:txXfrm>
        <a:off x="2495915" y="1324211"/>
        <a:ext cx="602212" cy="823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9C443C-87AE-1A4D-B328-6CB1E841CC32}">
      <dsp:nvSpPr>
        <dsp:cNvPr id="0" name=""/>
        <dsp:cNvSpPr/>
      </dsp:nvSpPr>
      <dsp:spPr>
        <a:xfrm flipH="1">
          <a:off x="24581" y="9973"/>
          <a:ext cx="3344487" cy="2409028"/>
        </a:xfrm>
        <a:prstGeom prst="round2Diag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US" sz="6500" b="0" i="0" kern="1200" dirty="0">
            <a:latin typeface="Avenir Light" charset="0"/>
            <a:ea typeface="Avenir Light" charset="0"/>
            <a:cs typeface="Avenir Light" charset="0"/>
          </a:endParaRPr>
        </a:p>
      </dsp:txBody>
      <dsp:txXfrm>
        <a:off x="53744" y="39136"/>
        <a:ext cx="937358" cy="2350702"/>
      </dsp:txXfrm>
    </dsp:sp>
    <dsp:sp modelId="{FB5F3E59-E715-764B-AC55-2F38B089213B}">
      <dsp:nvSpPr>
        <dsp:cNvPr id="0" name=""/>
        <dsp:cNvSpPr/>
      </dsp:nvSpPr>
      <dsp:spPr>
        <a:xfrm flipH="1">
          <a:off x="590203" y="2944367"/>
          <a:ext cx="3344487" cy="2409028"/>
        </a:xfrm>
        <a:prstGeom prst="round2Diag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i="0" kern="1200" dirty="0">
              <a:latin typeface="Avenir Light" charset="0"/>
              <a:ea typeface="Avenir Light" charset="0"/>
              <a:cs typeface="Avenir Light" charset="0"/>
            </a:rPr>
            <a:t> </a:t>
          </a:r>
        </a:p>
      </dsp:txBody>
      <dsp:txXfrm>
        <a:off x="625010" y="2979174"/>
        <a:ext cx="1118801" cy="2339414"/>
      </dsp:txXfrm>
    </dsp:sp>
    <dsp:sp modelId="{F9A9AC5F-5E6E-0C49-B4AE-2FEC79CF5E67}">
      <dsp:nvSpPr>
        <dsp:cNvPr id="0" name=""/>
        <dsp:cNvSpPr/>
      </dsp:nvSpPr>
      <dsp:spPr>
        <a:xfrm>
          <a:off x="1778619" y="1893763"/>
          <a:ext cx="1565868" cy="1565868"/>
        </a:xfrm>
        <a:prstGeom prst="downArrow">
          <a:avLst>
            <a:gd name="adj1" fmla="val 55000"/>
            <a:gd name="adj2" fmla="val 45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b="0" i="0" kern="1200">
            <a:latin typeface="Avenir Light" charset="0"/>
            <a:ea typeface="Avenir Light" charset="0"/>
            <a:cs typeface="Avenir Light" charset="0"/>
          </a:endParaRPr>
        </a:p>
      </dsp:txBody>
      <dsp:txXfrm>
        <a:off x="2130939" y="1893763"/>
        <a:ext cx="861228" cy="11783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87C6F-EEC1-D847-87F0-5EC093CB39FF}">
      <dsp:nvSpPr>
        <dsp:cNvPr id="0" name=""/>
        <dsp:cNvSpPr/>
      </dsp:nvSpPr>
      <dsp:spPr>
        <a:xfrm>
          <a:off x="2683" y="2055552"/>
          <a:ext cx="3268903" cy="1307561"/>
        </a:xfrm>
        <a:prstGeom prst="chevron">
          <a:avLst/>
        </a:prstGeom>
        <a:solidFill>
          <a:srgbClr val="00B0F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Popularity has increased significantly in the last year</a:t>
          </a:r>
        </a:p>
      </dsp:txBody>
      <dsp:txXfrm>
        <a:off x="656464" y="2055552"/>
        <a:ext cx="1961342" cy="1307561"/>
      </dsp:txXfrm>
    </dsp:sp>
    <dsp:sp modelId="{367327F9-1F67-0F4E-A3CF-0FCCD509C08D}">
      <dsp:nvSpPr>
        <dsp:cNvPr id="0" name=""/>
        <dsp:cNvSpPr/>
      </dsp:nvSpPr>
      <dsp:spPr>
        <a:xfrm>
          <a:off x="2944696" y="2055552"/>
          <a:ext cx="3268903" cy="1307561"/>
        </a:xfrm>
        <a:prstGeom prst="chevron">
          <a:avLst/>
        </a:prstGeom>
        <a:solidFill>
          <a:srgbClr val="00B0F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venir Book" charset="0"/>
              <a:ea typeface="Avenir Book" charset="0"/>
              <a:cs typeface="Avenir Book" charset="0"/>
            </a:rPr>
            <a:t>311 has been in the news 47 times both nationally and internationally </a:t>
          </a:r>
          <a:endParaRPr lang="en-US" sz="1800" kern="1200" dirty="0"/>
        </a:p>
      </dsp:txBody>
      <dsp:txXfrm>
        <a:off x="3598477" y="2055552"/>
        <a:ext cx="1961342" cy="1307561"/>
      </dsp:txXfrm>
    </dsp:sp>
    <dsp:sp modelId="{E0E682F6-1AE8-434B-B630-1DA926109A3A}">
      <dsp:nvSpPr>
        <dsp:cNvPr id="0" name=""/>
        <dsp:cNvSpPr/>
      </dsp:nvSpPr>
      <dsp:spPr>
        <a:xfrm>
          <a:off x="5886709" y="2055552"/>
          <a:ext cx="3268903" cy="1307561"/>
        </a:xfrm>
        <a:prstGeom prst="chevron">
          <a:avLst/>
        </a:prstGeom>
        <a:solidFill>
          <a:srgbClr val="00B0F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Sentiment analysis shows positive response to app</a:t>
          </a:r>
        </a:p>
      </dsp:txBody>
      <dsp:txXfrm>
        <a:off x="6540490" y="2055552"/>
        <a:ext cx="1961342" cy="130756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878EBD-F511-A348-B16A-8D21713ABAF4}" type="datetimeFigureOut">
              <a:rPr lang="en-US" smtClean="0"/>
              <a:t>12/6/2016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E03928-1AF5-E44B-B24A-F3A45113D51F}" type="slidenum">
              <a:rPr lang="en-US" smtClean="0"/>
              <a:t>‹#›</a:t>
            </a:fld>
            <a:endParaRPr lang="en-US"/>
          </a:p>
        </p:txBody>
      </p:sp>
    </p:spTree>
    <p:extLst>
      <p:ext uri="{BB962C8B-B14F-4D97-AF65-F5344CB8AC3E}">
        <p14:creationId xmlns:p14="http://schemas.microsoft.com/office/powerpoint/2010/main" val="835406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E03928-1AF5-E44B-B24A-F3A45113D51F}" type="slidenum">
              <a:rPr lang="en-US" smtClean="0"/>
              <a:t>3</a:t>
            </a:fld>
            <a:endParaRPr lang="en-US"/>
          </a:p>
        </p:txBody>
      </p:sp>
    </p:spTree>
    <p:extLst>
      <p:ext uri="{BB962C8B-B14F-4D97-AF65-F5344CB8AC3E}">
        <p14:creationId xmlns:p14="http://schemas.microsoft.com/office/powerpoint/2010/main" val="430474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E03928-1AF5-E44B-B24A-F3A45113D51F}" type="slidenum">
              <a:rPr lang="en-US" smtClean="0"/>
              <a:t>9</a:t>
            </a:fld>
            <a:endParaRPr lang="en-US"/>
          </a:p>
        </p:txBody>
      </p:sp>
    </p:spTree>
    <p:extLst>
      <p:ext uri="{BB962C8B-B14F-4D97-AF65-F5344CB8AC3E}">
        <p14:creationId xmlns:p14="http://schemas.microsoft.com/office/powerpoint/2010/main" val="352532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E03928-1AF5-E44B-B24A-F3A45113D51F}" type="slidenum">
              <a:rPr lang="en-US" smtClean="0"/>
              <a:t>11</a:t>
            </a:fld>
            <a:endParaRPr lang="en-US"/>
          </a:p>
        </p:txBody>
      </p:sp>
    </p:spTree>
    <p:extLst>
      <p:ext uri="{BB962C8B-B14F-4D97-AF65-F5344CB8AC3E}">
        <p14:creationId xmlns:p14="http://schemas.microsoft.com/office/powerpoint/2010/main" val="399542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E03928-1AF5-E44B-B24A-F3A45113D51F}" type="slidenum">
              <a:rPr lang="en-US" smtClean="0"/>
              <a:t>19</a:t>
            </a:fld>
            <a:endParaRPr lang="en-US"/>
          </a:p>
        </p:txBody>
      </p:sp>
    </p:spTree>
    <p:extLst>
      <p:ext uri="{BB962C8B-B14F-4D97-AF65-F5344CB8AC3E}">
        <p14:creationId xmlns:p14="http://schemas.microsoft.com/office/powerpoint/2010/main" val="2117792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70A15AD-9115-8A4D-92C1-88367498A7E5}" type="datetimeFigureOut">
              <a:rPr lang="en-US" smtClean="0"/>
              <a:t>12/6/2016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00E27C8A-B5BC-8E4B-BA5F-CAB53242CA50}" type="slidenum">
              <a:rPr lang="en-US" smtClean="0"/>
              <a:t>‹#›</a:t>
            </a:fld>
            <a:endParaRPr lang="en-US"/>
          </a:p>
        </p:txBody>
      </p:sp>
    </p:spTree>
    <p:extLst>
      <p:ext uri="{BB962C8B-B14F-4D97-AF65-F5344CB8AC3E}">
        <p14:creationId xmlns:p14="http://schemas.microsoft.com/office/powerpoint/2010/main" val="679609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70A15AD-9115-8A4D-92C1-88367498A7E5}" type="datetimeFigureOut">
              <a:rPr lang="en-US" smtClean="0"/>
              <a:t>12/6/2016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00E27C8A-B5BC-8E4B-BA5F-CAB53242CA50}" type="slidenum">
              <a:rPr lang="en-US" smtClean="0"/>
              <a:t>‹#›</a:t>
            </a:fld>
            <a:endParaRPr lang="en-US"/>
          </a:p>
        </p:txBody>
      </p:sp>
    </p:spTree>
    <p:extLst>
      <p:ext uri="{BB962C8B-B14F-4D97-AF65-F5344CB8AC3E}">
        <p14:creationId xmlns:p14="http://schemas.microsoft.com/office/powerpoint/2010/main" val="1841861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70A15AD-9115-8A4D-92C1-88367498A7E5}" type="datetimeFigureOut">
              <a:rPr lang="en-US" smtClean="0"/>
              <a:t>12/6/2016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00E27C8A-B5BC-8E4B-BA5F-CAB53242CA50}" type="slidenum">
              <a:rPr lang="en-US" smtClean="0"/>
              <a:t>‹#›</a:t>
            </a:fld>
            <a:endParaRPr lang="en-US"/>
          </a:p>
        </p:txBody>
      </p:sp>
    </p:spTree>
    <p:extLst>
      <p:ext uri="{BB962C8B-B14F-4D97-AF65-F5344CB8AC3E}">
        <p14:creationId xmlns:p14="http://schemas.microsoft.com/office/powerpoint/2010/main" val="196601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70A15AD-9115-8A4D-92C1-88367498A7E5}" type="datetimeFigureOut">
              <a:rPr lang="en-US" smtClean="0"/>
              <a:t>12/6/2016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00E27C8A-B5BC-8E4B-BA5F-CAB53242CA50}" type="slidenum">
              <a:rPr lang="en-US" smtClean="0"/>
              <a:t>‹#›</a:t>
            </a:fld>
            <a:endParaRPr lang="en-US"/>
          </a:p>
        </p:txBody>
      </p:sp>
    </p:spTree>
    <p:extLst>
      <p:ext uri="{BB962C8B-B14F-4D97-AF65-F5344CB8AC3E}">
        <p14:creationId xmlns:p14="http://schemas.microsoft.com/office/powerpoint/2010/main" val="8372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70A15AD-9115-8A4D-92C1-88367498A7E5}" type="datetimeFigureOut">
              <a:rPr lang="en-US" smtClean="0"/>
              <a:t>12/6/2016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00E27C8A-B5BC-8E4B-BA5F-CAB53242CA50}" type="slidenum">
              <a:rPr lang="en-US" smtClean="0"/>
              <a:t>‹#›</a:t>
            </a:fld>
            <a:endParaRPr lang="en-US"/>
          </a:p>
        </p:txBody>
      </p:sp>
    </p:spTree>
    <p:extLst>
      <p:ext uri="{BB962C8B-B14F-4D97-AF65-F5344CB8AC3E}">
        <p14:creationId xmlns:p14="http://schemas.microsoft.com/office/powerpoint/2010/main" val="1126977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70A15AD-9115-8A4D-92C1-88367498A7E5}" type="datetimeFigureOut">
              <a:rPr lang="en-US" smtClean="0"/>
              <a:t>12/6/2016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00E27C8A-B5BC-8E4B-BA5F-CAB53242CA50}" type="slidenum">
              <a:rPr lang="en-US" smtClean="0"/>
              <a:t>‹#›</a:t>
            </a:fld>
            <a:endParaRPr lang="en-US"/>
          </a:p>
        </p:txBody>
      </p:sp>
    </p:spTree>
    <p:extLst>
      <p:ext uri="{BB962C8B-B14F-4D97-AF65-F5344CB8AC3E}">
        <p14:creationId xmlns:p14="http://schemas.microsoft.com/office/powerpoint/2010/main" val="298605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D70A15AD-9115-8A4D-92C1-88367498A7E5}" type="datetimeFigureOut">
              <a:rPr lang="en-US" smtClean="0"/>
              <a:t>12/6/2016</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00E27C8A-B5BC-8E4B-BA5F-CAB53242CA50}" type="slidenum">
              <a:rPr lang="en-US" smtClean="0"/>
              <a:t>‹#›</a:t>
            </a:fld>
            <a:endParaRPr lang="en-US"/>
          </a:p>
        </p:txBody>
      </p:sp>
    </p:spTree>
    <p:extLst>
      <p:ext uri="{BB962C8B-B14F-4D97-AF65-F5344CB8AC3E}">
        <p14:creationId xmlns:p14="http://schemas.microsoft.com/office/powerpoint/2010/main" val="2136889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D70A15AD-9115-8A4D-92C1-88367498A7E5}" type="datetimeFigureOut">
              <a:rPr lang="en-US" smtClean="0"/>
              <a:t>12/6/2016</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00E27C8A-B5BC-8E4B-BA5F-CAB53242CA50}" type="slidenum">
              <a:rPr lang="en-US" smtClean="0"/>
              <a:t>‹#›</a:t>
            </a:fld>
            <a:endParaRPr lang="en-US"/>
          </a:p>
        </p:txBody>
      </p:sp>
    </p:spTree>
    <p:extLst>
      <p:ext uri="{BB962C8B-B14F-4D97-AF65-F5344CB8AC3E}">
        <p14:creationId xmlns:p14="http://schemas.microsoft.com/office/powerpoint/2010/main" val="184692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70A15AD-9115-8A4D-92C1-88367498A7E5}" type="datetimeFigureOut">
              <a:rPr lang="en-US" smtClean="0"/>
              <a:t>12/6/2016</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00E27C8A-B5BC-8E4B-BA5F-CAB53242CA50}" type="slidenum">
              <a:rPr lang="en-US" smtClean="0"/>
              <a:t>‹#›</a:t>
            </a:fld>
            <a:endParaRPr lang="en-US"/>
          </a:p>
        </p:txBody>
      </p:sp>
    </p:spTree>
    <p:extLst>
      <p:ext uri="{BB962C8B-B14F-4D97-AF65-F5344CB8AC3E}">
        <p14:creationId xmlns:p14="http://schemas.microsoft.com/office/powerpoint/2010/main" val="1008153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70A15AD-9115-8A4D-92C1-88367498A7E5}" type="datetimeFigureOut">
              <a:rPr lang="en-US" smtClean="0"/>
              <a:t>12/6/2016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00E27C8A-B5BC-8E4B-BA5F-CAB53242CA50}" type="slidenum">
              <a:rPr lang="en-US" smtClean="0"/>
              <a:t>‹#›</a:t>
            </a:fld>
            <a:endParaRPr lang="en-US"/>
          </a:p>
        </p:txBody>
      </p:sp>
    </p:spTree>
    <p:extLst>
      <p:ext uri="{BB962C8B-B14F-4D97-AF65-F5344CB8AC3E}">
        <p14:creationId xmlns:p14="http://schemas.microsoft.com/office/powerpoint/2010/main" val="397899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70A15AD-9115-8A4D-92C1-88367498A7E5}" type="datetimeFigureOut">
              <a:rPr lang="en-US" smtClean="0"/>
              <a:t>12/6/2016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00E27C8A-B5BC-8E4B-BA5F-CAB53242CA50}" type="slidenum">
              <a:rPr lang="en-US" smtClean="0"/>
              <a:t>‹#›</a:t>
            </a:fld>
            <a:endParaRPr lang="en-US"/>
          </a:p>
        </p:txBody>
      </p:sp>
    </p:spTree>
    <p:extLst>
      <p:ext uri="{BB962C8B-B14F-4D97-AF65-F5344CB8AC3E}">
        <p14:creationId xmlns:p14="http://schemas.microsoft.com/office/powerpoint/2010/main" val="237895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317181" y="637020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E27C8A-B5BC-8E4B-BA5F-CAB53242CA50}" type="slidenum">
              <a:rPr lang="en-US" smtClean="0"/>
              <a:t>‹#›</a:t>
            </a:fld>
            <a:endParaRPr lang="en-US"/>
          </a:p>
        </p:txBody>
      </p:sp>
      <p:grpSp>
        <p:nvGrpSpPr>
          <p:cNvPr id="7" name="Group 6"/>
          <p:cNvGrpSpPr/>
          <p:nvPr userDrawn="1"/>
        </p:nvGrpSpPr>
        <p:grpSpPr>
          <a:xfrm>
            <a:off x="0" y="0"/>
            <a:ext cx="12192000" cy="914400"/>
            <a:chOff x="0" y="0"/>
            <a:chExt cx="12192000" cy="914400"/>
          </a:xfrm>
        </p:grpSpPr>
        <p:sp>
          <p:nvSpPr>
            <p:cNvPr id="8" name="Rectangle 7"/>
            <p:cNvSpPr/>
            <p:nvPr/>
          </p:nvSpPr>
          <p:spPr>
            <a:xfrm>
              <a:off x="0" y="0"/>
              <a:ext cx="121920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4184" y="91440"/>
              <a:ext cx="731520" cy="731520"/>
            </a:xfrm>
            <a:prstGeom prst="rect">
              <a:avLst/>
            </a:prstGeom>
          </p:spPr>
        </p:pic>
        <p:pic>
          <p:nvPicPr>
            <p:cNvPr id="10" name="Picture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192211" y="91440"/>
              <a:ext cx="711517" cy="731520"/>
            </a:xfrm>
            <a:prstGeom prst="rect">
              <a:avLst/>
            </a:prstGeom>
          </p:spPr>
        </p:pic>
      </p:grpSp>
      <p:sp>
        <p:nvSpPr>
          <p:cNvPr id="2" name="Title Placeholder 1"/>
          <p:cNvSpPr>
            <a:spLocks noGrp="1"/>
          </p:cNvSpPr>
          <p:nvPr>
            <p:ph type="title"/>
          </p:nvPr>
        </p:nvSpPr>
        <p:spPr>
          <a:xfrm>
            <a:off x="1009832" y="-180115"/>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030531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Book" charset="0"/>
          <a:ea typeface="Avenir Book" charset="0"/>
          <a:cs typeface="Avenir Book"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Avenir Light" charset="0"/>
          <a:ea typeface="Avenir Light" charset="0"/>
          <a:cs typeface="Avenir Light"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Avenir Light" charset="0"/>
          <a:ea typeface="Avenir Light" charset="0"/>
          <a:cs typeface="Avenir Light"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Avenir Light" charset="0"/>
          <a:ea typeface="Avenir Light" charset="0"/>
          <a:cs typeface="Avenir Light"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Avenir Light" charset="0"/>
          <a:ea typeface="Avenir Light" charset="0"/>
          <a:cs typeface="Avenir Light"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Avenir Light" charset="0"/>
          <a:ea typeface="Avenir Light" charset="0"/>
          <a:cs typeface="Aveni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9.png"/><Relationship Id="rId7" Type="http://schemas.openxmlformats.org/officeDocument/2006/relationships/diagramLayout" Target="../diagrams/layout4.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microsoft.com/office/2007/relationships/hdphoto" Target="../media/hdphoto1.wdp"/><Relationship Id="rId10" Type="http://schemas.microsoft.com/office/2007/relationships/diagramDrawing" Target="../diagrams/drawing4.xml"/><Relationship Id="rId4" Type="http://schemas.openxmlformats.org/officeDocument/2006/relationships/image" Target="../media/image20.jpeg"/><Relationship Id="rId9" Type="http://schemas.openxmlformats.org/officeDocument/2006/relationships/diagramColors" Target="../diagrams/colors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3.PN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DSO 545 </a:t>
            </a:r>
            <a:r>
              <a:rPr lang="mr-IN" dirty="0">
                <a:solidFill>
                  <a:schemeClr val="bg1"/>
                </a:solidFill>
              </a:rPr>
              <a:t>–</a:t>
            </a:r>
            <a:r>
              <a:rPr lang="en-US" dirty="0">
                <a:solidFill>
                  <a:schemeClr val="bg1"/>
                </a:solidFill>
              </a:rPr>
              <a:t> Final Project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832" y="914204"/>
            <a:ext cx="9150168" cy="5943796"/>
          </a:xfrm>
          <a:prstGeom prst="rect">
            <a:avLst/>
          </a:prstGeom>
        </p:spPr>
      </p:pic>
      <p:sp>
        <p:nvSpPr>
          <p:cNvPr id="5" name="Rectangle 4"/>
          <p:cNvSpPr/>
          <p:nvPr/>
        </p:nvSpPr>
        <p:spPr>
          <a:xfrm>
            <a:off x="0" y="914204"/>
            <a:ext cx="3041832" cy="59437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0" y="1283172"/>
            <a:ext cx="10515600" cy="5454512"/>
          </a:xfrm>
        </p:spPr>
        <p:txBody>
          <a:bodyPr>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4300" dirty="0">
                <a:solidFill>
                  <a:schemeClr val="bg1"/>
                </a:solidFill>
              </a:rPr>
              <a:t>Los Angeles</a:t>
            </a:r>
          </a:p>
          <a:p>
            <a:pPr marL="0" marR="0" lvl="0" indent="0" defTabSz="914400" eaLnBrk="1" fontAlgn="auto" latinLnBrk="0" hangingPunct="1">
              <a:lnSpc>
                <a:spcPct val="100000"/>
              </a:lnSpc>
              <a:spcBef>
                <a:spcPts val="0"/>
              </a:spcBef>
              <a:spcAft>
                <a:spcPts val="0"/>
              </a:spcAft>
              <a:buClrTx/>
              <a:buSzTx/>
              <a:buFontTx/>
              <a:buNone/>
              <a:tabLst/>
              <a:defRPr/>
            </a:pPr>
            <a:r>
              <a:rPr lang="en-US" sz="4300" dirty="0">
                <a:solidFill>
                  <a:schemeClr val="bg1"/>
                </a:solidFill>
              </a:rPr>
              <a:t>311 </a:t>
            </a:r>
          </a:p>
          <a:p>
            <a:pPr marL="0" marR="0" lvl="0" indent="0" defTabSz="914400" eaLnBrk="1" fontAlgn="auto" latinLnBrk="0" hangingPunct="1">
              <a:lnSpc>
                <a:spcPct val="100000"/>
              </a:lnSpc>
              <a:spcBef>
                <a:spcPts val="0"/>
              </a:spcBef>
              <a:spcAft>
                <a:spcPts val="0"/>
              </a:spcAft>
              <a:buClrTx/>
              <a:buSzTx/>
              <a:buFontTx/>
              <a:buNone/>
              <a:tabLst/>
              <a:defRPr/>
            </a:pPr>
            <a:r>
              <a:rPr lang="en-US" sz="4300" dirty="0">
                <a:solidFill>
                  <a:schemeClr val="bg1"/>
                </a:solidFill>
              </a:rPr>
              <a:t>Call Center</a:t>
            </a:r>
          </a:p>
          <a:p>
            <a:pPr marL="0" marR="0" lvl="0" indent="0" defTabSz="914400" eaLnBrk="1" fontAlgn="auto" latinLnBrk="0" hangingPunct="1">
              <a:lnSpc>
                <a:spcPct val="100000"/>
              </a:lnSpc>
              <a:spcBef>
                <a:spcPts val="0"/>
              </a:spcBef>
              <a:spcAft>
                <a:spcPts val="0"/>
              </a:spcAft>
              <a:buClrTx/>
              <a:buSzTx/>
              <a:buFontTx/>
              <a:buNone/>
              <a:tabLst/>
              <a:defRPr/>
            </a:pPr>
            <a:endParaRPr lang="en-US" sz="4300" dirty="0">
              <a:solidFill>
                <a:schemeClr val="bg1">
                  <a:lumMod val="95000"/>
                </a:schemeClr>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sz="3000" dirty="0">
                <a:solidFill>
                  <a:schemeClr val="bg1">
                    <a:lumMod val="95000"/>
                  </a:schemeClr>
                </a:solidFill>
              </a:rPr>
              <a:t>12/07/2016</a:t>
            </a:r>
          </a:p>
          <a:p>
            <a:pPr marL="0" marR="0" lvl="0" indent="0" defTabSz="914400" eaLnBrk="1" fontAlgn="auto" latinLnBrk="0" hangingPunct="1">
              <a:lnSpc>
                <a:spcPct val="100000"/>
              </a:lnSpc>
              <a:spcBef>
                <a:spcPts val="0"/>
              </a:spcBef>
              <a:spcAft>
                <a:spcPts val="0"/>
              </a:spcAft>
              <a:buClrTx/>
              <a:buSzTx/>
              <a:buFontTx/>
              <a:buNone/>
              <a:tabLst/>
              <a:defRPr/>
            </a:pPr>
            <a:endParaRPr lang="en-US" sz="4800" dirty="0"/>
          </a:p>
          <a:p>
            <a:pPr marL="0" marR="0" lvl="0" indent="0" defTabSz="914400" eaLnBrk="1" fontAlgn="auto" latinLnBrk="0" hangingPunct="1">
              <a:lnSpc>
                <a:spcPct val="100000"/>
              </a:lnSpc>
              <a:spcBef>
                <a:spcPts val="0"/>
              </a:spcBef>
              <a:spcAft>
                <a:spcPts val="0"/>
              </a:spcAft>
              <a:buClrTx/>
              <a:buSzTx/>
              <a:buFontTx/>
              <a:buNone/>
              <a:tabLst/>
              <a:defRPr/>
            </a:pPr>
            <a:endParaRPr lang="en-US" sz="4800" dirty="0"/>
          </a:p>
          <a:p>
            <a:pPr marL="0" marR="0" lvl="0" indent="0" defTabSz="914400" eaLnBrk="1" fontAlgn="auto" latinLnBrk="0" hangingPunct="1">
              <a:lnSpc>
                <a:spcPct val="100000"/>
              </a:lnSpc>
              <a:spcBef>
                <a:spcPts val="0"/>
              </a:spcBef>
              <a:spcAft>
                <a:spcPts val="0"/>
              </a:spcAft>
              <a:buClrTx/>
              <a:buSzTx/>
              <a:buFontTx/>
              <a:buNone/>
              <a:tabLst/>
              <a:defRPr/>
            </a:pPr>
            <a:r>
              <a:rPr lang="en-US" sz="2600" dirty="0"/>
              <a:t>By</a:t>
            </a:r>
          </a:p>
          <a:p>
            <a:pPr marL="0" indent="0">
              <a:lnSpc>
                <a:spcPct val="100000"/>
              </a:lnSpc>
              <a:spcBef>
                <a:spcPts val="0"/>
              </a:spcBef>
              <a:buNone/>
            </a:pPr>
            <a:r>
              <a:rPr lang="en-US" sz="1700" dirty="0" err="1"/>
              <a:t>Aadhar</a:t>
            </a:r>
            <a:r>
              <a:rPr lang="en-US" sz="1700" dirty="0"/>
              <a:t> Sharma</a:t>
            </a:r>
          </a:p>
          <a:p>
            <a:pPr marL="0" indent="0">
              <a:lnSpc>
                <a:spcPct val="100000"/>
              </a:lnSpc>
              <a:spcBef>
                <a:spcPts val="0"/>
              </a:spcBef>
              <a:buNone/>
            </a:pPr>
            <a:r>
              <a:rPr lang="en-US" sz="1700" dirty="0"/>
              <a:t>Matt Higashi</a:t>
            </a:r>
          </a:p>
          <a:p>
            <a:pPr marL="0" indent="0">
              <a:lnSpc>
                <a:spcPct val="100000"/>
              </a:lnSpc>
              <a:spcBef>
                <a:spcPts val="0"/>
              </a:spcBef>
              <a:buNone/>
            </a:pPr>
            <a:r>
              <a:rPr lang="en-US" sz="1700" dirty="0"/>
              <a:t>Michelle </a:t>
            </a:r>
            <a:r>
              <a:rPr lang="en-US" sz="1700" dirty="0" err="1"/>
              <a:t>Offir</a:t>
            </a:r>
            <a:r>
              <a:rPr lang="en-US" sz="1700" dirty="0"/>
              <a:t> </a:t>
            </a:r>
            <a:r>
              <a:rPr lang="en-US" sz="1700" dirty="0" err="1"/>
              <a:t>Geveye</a:t>
            </a:r>
            <a:endParaRPr lang="en-US" sz="1700" dirty="0"/>
          </a:p>
          <a:p>
            <a:pPr marL="0" indent="0">
              <a:lnSpc>
                <a:spcPct val="100000"/>
              </a:lnSpc>
              <a:spcBef>
                <a:spcPts val="0"/>
              </a:spcBef>
              <a:buNone/>
            </a:pPr>
            <a:r>
              <a:rPr lang="en-US" sz="1700" dirty="0"/>
              <a:t>Neha </a:t>
            </a:r>
            <a:r>
              <a:rPr lang="en-US" sz="1700" dirty="0" err="1"/>
              <a:t>Keshari</a:t>
            </a:r>
            <a:endParaRPr lang="en-US" sz="1700" dirty="0"/>
          </a:p>
          <a:p>
            <a:pPr marL="0" indent="0">
              <a:lnSpc>
                <a:spcPct val="100000"/>
              </a:lnSpc>
              <a:spcBef>
                <a:spcPts val="0"/>
              </a:spcBef>
              <a:buNone/>
            </a:pPr>
            <a:r>
              <a:rPr lang="en-US" sz="1700" dirty="0" err="1"/>
              <a:t>Siddarth</a:t>
            </a:r>
            <a:r>
              <a:rPr lang="en-US" sz="1700" dirty="0"/>
              <a:t> Jain</a:t>
            </a:r>
          </a:p>
          <a:p>
            <a:pPr marL="0" marR="0" lvl="0" indent="0" defTabSz="914400" eaLnBrk="1" fontAlgn="auto" latinLnBrk="0" hangingPunct="1">
              <a:lnSpc>
                <a:spcPct val="100000"/>
              </a:lnSpc>
              <a:spcBef>
                <a:spcPts val="0"/>
              </a:spcBef>
              <a:spcAft>
                <a:spcPts val="0"/>
              </a:spcAft>
              <a:buClrTx/>
              <a:buSzTx/>
              <a:buFontTx/>
              <a:buNone/>
              <a:tabLst/>
              <a:defRPr/>
            </a:pPr>
            <a:endParaRPr lang="en-US" sz="4800" dirty="0"/>
          </a:p>
        </p:txBody>
      </p:sp>
    </p:spTree>
    <p:extLst>
      <p:ext uri="{BB962C8B-B14F-4D97-AF65-F5344CB8AC3E}">
        <p14:creationId xmlns:p14="http://schemas.microsoft.com/office/powerpoint/2010/main" val="33583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rPr>
              <a:t>Heatmap</a:t>
            </a:r>
            <a:r>
              <a:rPr lang="en-US" dirty="0">
                <a:solidFill>
                  <a:schemeClr val="bg1"/>
                </a:solidFill>
              </a:rPr>
              <a:t> for requests types</a:t>
            </a:r>
          </a:p>
        </p:txBody>
      </p:sp>
      <p:pic>
        <p:nvPicPr>
          <p:cNvPr id="6" name="Picture 5"/>
          <p:cNvPicPr>
            <a:picLocks noChangeAspect="1"/>
          </p:cNvPicPr>
          <p:nvPr/>
        </p:nvPicPr>
        <p:blipFill>
          <a:blip r:embed="rId2"/>
          <a:stretch>
            <a:fillRect/>
          </a:stretch>
        </p:blipFill>
        <p:spPr>
          <a:xfrm>
            <a:off x="176463" y="1268116"/>
            <a:ext cx="8983579" cy="4894337"/>
          </a:xfrm>
          <a:prstGeom prst="rect">
            <a:avLst/>
          </a:prstGeom>
        </p:spPr>
      </p:pic>
      <p:sp>
        <p:nvSpPr>
          <p:cNvPr id="7" name="Round Diagonal Corner Rectangle 6"/>
          <p:cNvSpPr/>
          <p:nvPr/>
        </p:nvSpPr>
        <p:spPr>
          <a:xfrm flipH="1">
            <a:off x="9272336" y="1268116"/>
            <a:ext cx="2679031" cy="5082763"/>
          </a:xfrm>
          <a:prstGeom prst="round2DiagRect">
            <a:avLst/>
          </a:prstGeom>
          <a:noFill/>
          <a:ln w="25400">
            <a:solidFill>
              <a:srgbClr val="00B0F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charset="0"/>
              <a:buChar char="•"/>
            </a:pPr>
            <a:r>
              <a:rPr lang="en-US" sz="2000" dirty="0">
                <a:solidFill>
                  <a:schemeClr val="tx1"/>
                </a:solidFill>
                <a:latin typeface="Avenir Book" charset="0"/>
                <a:ea typeface="Avenir Book" charset="0"/>
                <a:cs typeface="Avenir Book" charset="0"/>
              </a:rPr>
              <a:t>Bulky Items and Graffiti Removal requests are handled throughout the week (primarily 8am-5pm)</a:t>
            </a:r>
          </a:p>
          <a:p>
            <a:pPr marL="285750" indent="-285750">
              <a:buFont typeface="Arial" charset="0"/>
              <a:buChar char="•"/>
            </a:pPr>
            <a:r>
              <a:rPr lang="en-US" sz="2000" dirty="0">
                <a:solidFill>
                  <a:schemeClr val="tx1"/>
                </a:solidFill>
                <a:latin typeface="Avenir Book" charset="0"/>
                <a:ea typeface="Avenir Book" charset="0"/>
                <a:cs typeface="Avenir Book" charset="0"/>
              </a:rPr>
              <a:t>For all item request, nearly 80% of calls are serviced between Mon-Wed</a:t>
            </a:r>
          </a:p>
        </p:txBody>
      </p:sp>
    </p:spTree>
    <p:extLst>
      <p:ext uri="{BB962C8B-B14F-4D97-AF65-F5344CB8AC3E}">
        <p14:creationId xmlns:p14="http://schemas.microsoft.com/office/powerpoint/2010/main" val="2089328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Request Types vs. Request Source</a:t>
            </a:r>
          </a:p>
        </p:txBody>
      </p:sp>
      <p:pic>
        <p:nvPicPr>
          <p:cNvPr id="5" name="Picture 4"/>
          <p:cNvPicPr/>
          <p:nvPr/>
        </p:nvPicPr>
        <p:blipFill>
          <a:blip r:embed="rId3"/>
          <a:stretch>
            <a:fillRect/>
          </a:stretch>
        </p:blipFill>
        <p:spPr>
          <a:xfrm>
            <a:off x="6628103" y="1145448"/>
            <a:ext cx="5563897" cy="5544110"/>
          </a:xfrm>
          <a:prstGeom prst="rect">
            <a:avLst/>
          </a:prstGeom>
        </p:spPr>
      </p:pic>
      <p:sp>
        <p:nvSpPr>
          <p:cNvPr id="7" name="Round Diagonal Corner Rectangle 6"/>
          <p:cNvSpPr/>
          <p:nvPr/>
        </p:nvSpPr>
        <p:spPr>
          <a:xfrm flipH="1">
            <a:off x="141337" y="5037222"/>
            <a:ext cx="6005830" cy="1524000"/>
          </a:xfrm>
          <a:prstGeom prst="round2DiagRect">
            <a:avLst/>
          </a:prstGeom>
          <a:noFill/>
          <a:ln w="25400">
            <a:solidFill>
              <a:srgbClr val="00B0F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charset="0"/>
              <a:buChar char="•"/>
            </a:pPr>
            <a:r>
              <a:rPr lang="en-US" dirty="0">
                <a:solidFill>
                  <a:schemeClr val="tx1"/>
                </a:solidFill>
                <a:latin typeface="Avenir Book" charset="0"/>
                <a:ea typeface="Avenir Book" charset="0"/>
                <a:cs typeface="Avenir Book" charset="0"/>
              </a:rPr>
              <a:t>Response time varies between mobile app vs. calls</a:t>
            </a:r>
          </a:p>
          <a:p>
            <a:pPr marL="742950" lvl="1" indent="-285750">
              <a:buFont typeface="Arial" charset="0"/>
              <a:buChar char="•"/>
            </a:pPr>
            <a:r>
              <a:rPr lang="en-US" dirty="0">
                <a:solidFill>
                  <a:schemeClr val="tx1"/>
                </a:solidFill>
                <a:latin typeface="Avenir Book" charset="0"/>
                <a:ea typeface="Avenir Book" charset="0"/>
                <a:cs typeface="Avenir Book" charset="0"/>
              </a:rPr>
              <a:t>Bulky Items are best serviced via Calls</a:t>
            </a:r>
          </a:p>
          <a:p>
            <a:pPr marL="742950" lvl="1" indent="-285750">
              <a:buFont typeface="Arial" charset="0"/>
              <a:buChar char="•"/>
            </a:pPr>
            <a:r>
              <a:rPr lang="en-US" dirty="0">
                <a:solidFill>
                  <a:schemeClr val="tx1"/>
                </a:solidFill>
                <a:latin typeface="Avenir Book" charset="0"/>
                <a:ea typeface="Avenir Book" charset="0"/>
                <a:cs typeface="Avenir Book" charset="0"/>
              </a:rPr>
              <a:t>Graffiti removal is best serviced through the mobile app</a:t>
            </a:r>
          </a:p>
          <a:p>
            <a:pPr marL="285750" indent="-285750">
              <a:buFont typeface="Arial" charset="0"/>
              <a:buChar char="•"/>
            </a:pPr>
            <a:r>
              <a:rPr lang="en-US" dirty="0">
                <a:solidFill>
                  <a:schemeClr val="tx1"/>
                </a:solidFill>
                <a:latin typeface="Avenir Book" charset="0"/>
                <a:ea typeface="Avenir Book" charset="0"/>
                <a:cs typeface="Avenir Book" charset="0"/>
              </a:rPr>
              <a:t>Homeless encampment </a:t>
            </a:r>
            <a:r>
              <a:rPr lang="mr-IN" dirty="0">
                <a:solidFill>
                  <a:schemeClr val="tx1"/>
                </a:solidFill>
                <a:latin typeface="Avenir Book" charset="0"/>
                <a:ea typeface="Avenir Book" charset="0"/>
                <a:cs typeface="Avenir Book" charset="0"/>
              </a:rPr>
              <a:t>–</a:t>
            </a:r>
            <a:r>
              <a:rPr lang="en-US" dirty="0">
                <a:solidFill>
                  <a:schemeClr val="tx1"/>
                </a:solidFill>
                <a:latin typeface="Avenir Book" charset="0"/>
                <a:ea typeface="Avenir Book" charset="0"/>
                <a:cs typeface="Avenir Book" charset="0"/>
              </a:rPr>
              <a:t> self-service</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37" y="1145448"/>
            <a:ext cx="6349683" cy="3819358"/>
          </a:xfrm>
          <a:prstGeom prst="rect">
            <a:avLst/>
          </a:prstGeom>
        </p:spPr>
      </p:pic>
    </p:spTree>
    <p:extLst>
      <p:ext uri="{BB962C8B-B14F-4D97-AF65-F5344CB8AC3E}">
        <p14:creationId xmlns:p14="http://schemas.microsoft.com/office/powerpoint/2010/main" val="226595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Analysis of response time</a:t>
            </a:r>
          </a:p>
        </p:txBody>
      </p:sp>
      <p:pic>
        <p:nvPicPr>
          <p:cNvPr id="4" name="Picture 3"/>
          <p:cNvPicPr/>
          <p:nvPr/>
        </p:nvPicPr>
        <p:blipFill>
          <a:blip r:embed="rId2"/>
          <a:stretch>
            <a:fillRect/>
          </a:stretch>
        </p:blipFill>
        <p:spPr>
          <a:xfrm>
            <a:off x="116812" y="1473072"/>
            <a:ext cx="6951684" cy="4817999"/>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558090497"/>
              </p:ext>
            </p:extLst>
          </p:nvPr>
        </p:nvGraphicFramePr>
        <p:xfrm>
          <a:off x="6833616" y="1473072"/>
          <a:ext cx="5181600" cy="1372870"/>
        </p:xfrm>
        <a:graphic>
          <a:graphicData uri="http://schemas.openxmlformats.org/drawingml/2006/table">
            <a:tbl>
              <a:tblPr firstRow="1" firstCol="1" bandRow="1">
                <a:tableStyleId>{5C22544A-7EE6-4342-B048-85BDC9FD1C3A}</a:tableStyleId>
              </a:tblPr>
              <a:tblGrid>
                <a:gridCol w="1477645">
                  <a:extLst>
                    <a:ext uri="{9D8B030D-6E8A-4147-A177-3AD203B41FA5}">
                      <a16:colId xmlns:a16="http://schemas.microsoft.com/office/drawing/2014/main" val="20000"/>
                    </a:ext>
                  </a:extLst>
                </a:gridCol>
                <a:gridCol w="1477645">
                  <a:extLst>
                    <a:ext uri="{9D8B030D-6E8A-4147-A177-3AD203B41FA5}">
                      <a16:colId xmlns:a16="http://schemas.microsoft.com/office/drawing/2014/main" val="20001"/>
                    </a:ext>
                  </a:extLst>
                </a:gridCol>
                <a:gridCol w="1113155">
                  <a:extLst>
                    <a:ext uri="{9D8B030D-6E8A-4147-A177-3AD203B41FA5}">
                      <a16:colId xmlns:a16="http://schemas.microsoft.com/office/drawing/2014/main" val="20002"/>
                    </a:ext>
                  </a:extLst>
                </a:gridCol>
                <a:gridCol w="1113155">
                  <a:extLst>
                    <a:ext uri="{9D8B030D-6E8A-4147-A177-3AD203B41FA5}">
                      <a16:colId xmlns:a16="http://schemas.microsoft.com/office/drawing/2014/main" val="20003"/>
                    </a:ext>
                  </a:extLst>
                </a:gridCol>
              </a:tblGrid>
              <a:tr h="284480">
                <a:tc>
                  <a:txBody>
                    <a:bodyPr/>
                    <a:lstStyle/>
                    <a:p>
                      <a:pPr marL="0" marR="0" algn="ctr">
                        <a:lnSpc>
                          <a:spcPct val="115000"/>
                        </a:lnSpc>
                        <a:spcBef>
                          <a:spcPts val="0"/>
                        </a:spcBef>
                        <a:spcAft>
                          <a:spcPts val="0"/>
                        </a:spcAft>
                      </a:pPr>
                      <a:r>
                        <a:rPr lang="en-US" sz="1200">
                          <a:effectLst/>
                        </a:rPr>
                        <a:t>Response Time</a:t>
                      </a:r>
                      <a:endParaRPr lang="en-US" sz="1100">
                        <a:effectLst/>
                        <a:latin typeface="Calibri" charset="0"/>
                        <a:ea typeface="Calibri" charset="0"/>
                        <a:cs typeface="Times New Roman" charset="0"/>
                      </a:endParaRPr>
                    </a:p>
                  </a:txBody>
                  <a:tcPr marL="68580" marR="68580" marT="0" marB="0" anchor="ctr"/>
                </a:tc>
                <a:tc>
                  <a:txBody>
                    <a:bodyPr/>
                    <a:lstStyle/>
                    <a:p>
                      <a:pPr marL="0" marR="0" algn="ctr">
                        <a:lnSpc>
                          <a:spcPct val="115000"/>
                        </a:lnSpc>
                        <a:spcBef>
                          <a:spcPts val="0"/>
                        </a:spcBef>
                        <a:spcAft>
                          <a:spcPts val="0"/>
                        </a:spcAft>
                      </a:pPr>
                      <a:r>
                        <a:rPr lang="en-US" sz="1200" dirty="0">
                          <a:effectLst/>
                        </a:rPr>
                        <a:t>CycleTime</a:t>
                      </a:r>
                      <a:endParaRPr lang="en-US" sz="1100" dirty="0">
                        <a:effectLst/>
                        <a:latin typeface="Calibri" charset="0"/>
                        <a:ea typeface="Calibri" charset="0"/>
                        <a:cs typeface="Times New Roman"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Requests</a:t>
                      </a:r>
                      <a:endParaRPr lang="en-US" sz="1100">
                        <a:effectLst/>
                        <a:latin typeface="Calibri" charset="0"/>
                        <a:ea typeface="Calibri" charset="0"/>
                        <a:cs typeface="Times New Roman"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 contribution</a:t>
                      </a:r>
                      <a:endParaRPr lang="en-US" sz="1100">
                        <a:effectLst/>
                        <a:latin typeface="Calibri" charset="0"/>
                        <a:ea typeface="Calibri" charset="0"/>
                        <a:cs typeface="Times New Roman" charset="0"/>
                      </a:endParaRPr>
                    </a:p>
                  </a:txBody>
                  <a:tcPr marL="68580" marR="68580" marT="0" marB="0" anchor="ctr"/>
                </a:tc>
                <a:extLst>
                  <a:ext uri="{0D108BD9-81ED-4DB2-BD59-A6C34878D82A}">
                    <a16:rowId xmlns:a16="http://schemas.microsoft.com/office/drawing/2014/main" val="10000"/>
                  </a:ext>
                </a:extLst>
              </a:tr>
              <a:tr h="267970">
                <a:tc>
                  <a:txBody>
                    <a:bodyPr/>
                    <a:lstStyle/>
                    <a:p>
                      <a:pPr marL="0" marR="0" algn="ctr">
                        <a:lnSpc>
                          <a:spcPct val="115000"/>
                        </a:lnSpc>
                        <a:spcBef>
                          <a:spcPts val="0"/>
                        </a:spcBef>
                        <a:spcAft>
                          <a:spcPts val="0"/>
                        </a:spcAft>
                      </a:pPr>
                      <a:r>
                        <a:rPr lang="en-US" sz="1200">
                          <a:effectLst/>
                        </a:rPr>
                        <a:t>Pre-Resolved</a:t>
                      </a:r>
                      <a:endParaRPr lang="en-US" sz="1100">
                        <a:effectLst/>
                        <a:latin typeface="Calibri" charset="0"/>
                        <a:ea typeface="Calibri" charset="0"/>
                        <a:cs typeface="Times New Roman"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NA</a:t>
                      </a:r>
                      <a:endParaRPr lang="en-US" sz="1100">
                        <a:effectLst/>
                        <a:latin typeface="Calibri" charset="0"/>
                        <a:ea typeface="Calibri" charset="0"/>
                        <a:cs typeface="Times New Roman"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158643</a:t>
                      </a:r>
                      <a:endParaRPr lang="en-US" sz="1100">
                        <a:effectLst/>
                        <a:latin typeface="Calibri" charset="0"/>
                        <a:ea typeface="Calibri" charset="0"/>
                        <a:cs typeface="Times New Roman"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15.5%</a:t>
                      </a:r>
                      <a:endParaRPr lang="en-US" sz="1100">
                        <a:effectLst/>
                        <a:latin typeface="Calibri" charset="0"/>
                        <a:ea typeface="Calibri" charset="0"/>
                        <a:cs typeface="Times New Roman" charset="0"/>
                      </a:endParaRPr>
                    </a:p>
                  </a:txBody>
                  <a:tcPr marL="68580" marR="68580" marT="0" marB="0" anchor="ctr"/>
                </a:tc>
                <a:extLst>
                  <a:ext uri="{0D108BD9-81ED-4DB2-BD59-A6C34878D82A}">
                    <a16:rowId xmlns:a16="http://schemas.microsoft.com/office/drawing/2014/main" val="10001"/>
                  </a:ext>
                </a:extLst>
              </a:tr>
              <a:tr h="267970">
                <a:tc>
                  <a:txBody>
                    <a:bodyPr/>
                    <a:lstStyle/>
                    <a:p>
                      <a:pPr marL="0" marR="0" algn="ctr">
                        <a:lnSpc>
                          <a:spcPct val="115000"/>
                        </a:lnSpc>
                        <a:spcBef>
                          <a:spcPts val="0"/>
                        </a:spcBef>
                        <a:spcAft>
                          <a:spcPts val="0"/>
                        </a:spcAft>
                      </a:pPr>
                      <a:r>
                        <a:rPr lang="en-US" sz="1200">
                          <a:effectLst/>
                        </a:rPr>
                        <a:t>Quick </a:t>
                      </a:r>
                      <a:endParaRPr lang="en-US" sz="1100">
                        <a:effectLst/>
                        <a:latin typeface="Calibri" charset="0"/>
                        <a:ea typeface="Calibri" charset="0"/>
                        <a:cs typeface="Times New Roman"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&lt; 1 day</a:t>
                      </a:r>
                      <a:endParaRPr lang="en-US" sz="1100">
                        <a:effectLst/>
                        <a:latin typeface="Calibri" charset="0"/>
                        <a:ea typeface="Calibri" charset="0"/>
                        <a:cs typeface="Times New Roman"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236536</a:t>
                      </a:r>
                      <a:endParaRPr lang="en-US" sz="1100">
                        <a:effectLst/>
                        <a:latin typeface="Calibri" charset="0"/>
                        <a:ea typeface="Calibri" charset="0"/>
                        <a:cs typeface="Times New Roman"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23.2%</a:t>
                      </a:r>
                      <a:endParaRPr lang="en-US" sz="1100">
                        <a:effectLst/>
                        <a:latin typeface="Calibri" charset="0"/>
                        <a:ea typeface="Calibri" charset="0"/>
                        <a:cs typeface="Times New Roman" charset="0"/>
                      </a:endParaRPr>
                    </a:p>
                  </a:txBody>
                  <a:tcPr marL="68580" marR="68580" marT="0" marB="0" anchor="ctr"/>
                </a:tc>
                <a:extLst>
                  <a:ext uri="{0D108BD9-81ED-4DB2-BD59-A6C34878D82A}">
                    <a16:rowId xmlns:a16="http://schemas.microsoft.com/office/drawing/2014/main" val="10002"/>
                  </a:ext>
                </a:extLst>
              </a:tr>
              <a:tr h="267970">
                <a:tc>
                  <a:txBody>
                    <a:bodyPr/>
                    <a:lstStyle/>
                    <a:p>
                      <a:pPr marL="0" marR="0" algn="ctr">
                        <a:lnSpc>
                          <a:spcPct val="115000"/>
                        </a:lnSpc>
                        <a:spcBef>
                          <a:spcPts val="0"/>
                        </a:spcBef>
                        <a:spcAft>
                          <a:spcPts val="0"/>
                        </a:spcAft>
                      </a:pPr>
                      <a:r>
                        <a:rPr lang="en-US" sz="1200">
                          <a:effectLst/>
                        </a:rPr>
                        <a:t>Average</a:t>
                      </a:r>
                      <a:endParaRPr lang="en-US" sz="1100">
                        <a:effectLst/>
                        <a:latin typeface="Calibri" charset="0"/>
                        <a:ea typeface="Calibri" charset="0"/>
                        <a:cs typeface="Times New Roman"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&lt; 3 days</a:t>
                      </a:r>
                      <a:endParaRPr lang="en-US" sz="1100">
                        <a:effectLst/>
                        <a:latin typeface="Calibri" charset="0"/>
                        <a:ea typeface="Calibri" charset="0"/>
                        <a:cs typeface="Times New Roman"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266663</a:t>
                      </a:r>
                      <a:endParaRPr lang="en-US" sz="1100">
                        <a:effectLst/>
                        <a:latin typeface="Calibri" charset="0"/>
                        <a:ea typeface="Calibri" charset="0"/>
                        <a:cs typeface="Times New Roman"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26.1%</a:t>
                      </a:r>
                      <a:endParaRPr lang="en-US" sz="1100">
                        <a:effectLst/>
                        <a:latin typeface="Calibri" charset="0"/>
                        <a:ea typeface="Calibri" charset="0"/>
                        <a:cs typeface="Times New Roman" charset="0"/>
                      </a:endParaRPr>
                    </a:p>
                  </a:txBody>
                  <a:tcPr marL="68580" marR="68580" marT="0" marB="0" anchor="ctr"/>
                </a:tc>
                <a:extLst>
                  <a:ext uri="{0D108BD9-81ED-4DB2-BD59-A6C34878D82A}">
                    <a16:rowId xmlns:a16="http://schemas.microsoft.com/office/drawing/2014/main" val="10003"/>
                  </a:ext>
                </a:extLst>
              </a:tr>
              <a:tr h="284480">
                <a:tc>
                  <a:txBody>
                    <a:bodyPr/>
                    <a:lstStyle/>
                    <a:p>
                      <a:pPr marL="0" marR="0" algn="ctr">
                        <a:lnSpc>
                          <a:spcPct val="115000"/>
                        </a:lnSpc>
                        <a:spcBef>
                          <a:spcPts val="0"/>
                        </a:spcBef>
                        <a:spcAft>
                          <a:spcPts val="0"/>
                        </a:spcAft>
                      </a:pPr>
                      <a:r>
                        <a:rPr lang="en-US" sz="1200">
                          <a:effectLst/>
                        </a:rPr>
                        <a:t>Slow</a:t>
                      </a:r>
                      <a:endParaRPr lang="en-US" sz="1100">
                        <a:effectLst/>
                        <a:latin typeface="Calibri" charset="0"/>
                        <a:ea typeface="Calibri" charset="0"/>
                        <a:cs typeface="Times New Roman" charset="0"/>
                      </a:endParaRPr>
                    </a:p>
                  </a:txBody>
                  <a:tcPr marL="68580" marR="68580" marT="0" marB="0" anchor="ctr"/>
                </a:tc>
                <a:tc>
                  <a:txBody>
                    <a:bodyPr/>
                    <a:lstStyle/>
                    <a:p>
                      <a:pPr marL="0" marR="0" algn="ctr">
                        <a:lnSpc>
                          <a:spcPct val="115000"/>
                        </a:lnSpc>
                        <a:spcBef>
                          <a:spcPts val="0"/>
                        </a:spcBef>
                        <a:spcAft>
                          <a:spcPts val="0"/>
                        </a:spcAft>
                      </a:pPr>
                      <a:r>
                        <a:rPr lang="en-US" sz="1200" dirty="0">
                          <a:effectLst/>
                        </a:rPr>
                        <a:t>&gt; 3 days</a:t>
                      </a:r>
                      <a:endParaRPr lang="en-US" sz="1100" dirty="0">
                        <a:effectLst/>
                        <a:latin typeface="Calibri" charset="0"/>
                        <a:ea typeface="Calibri" charset="0"/>
                        <a:cs typeface="Times New Roman"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359532</a:t>
                      </a:r>
                      <a:endParaRPr lang="en-US" sz="1100">
                        <a:effectLst/>
                        <a:latin typeface="Calibri" charset="0"/>
                        <a:ea typeface="Calibri" charset="0"/>
                        <a:cs typeface="Times New Roman" charset="0"/>
                      </a:endParaRPr>
                    </a:p>
                  </a:txBody>
                  <a:tcPr marL="68580" marR="68580" marT="0" marB="0" anchor="ctr"/>
                </a:tc>
                <a:tc>
                  <a:txBody>
                    <a:bodyPr/>
                    <a:lstStyle/>
                    <a:p>
                      <a:pPr marL="0" marR="0" algn="ctr">
                        <a:lnSpc>
                          <a:spcPct val="115000"/>
                        </a:lnSpc>
                        <a:spcBef>
                          <a:spcPts val="0"/>
                        </a:spcBef>
                        <a:spcAft>
                          <a:spcPts val="0"/>
                        </a:spcAft>
                      </a:pPr>
                      <a:r>
                        <a:rPr lang="en-US" sz="1200" dirty="0">
                          <a:effectLst/>
                        </a:rPr>
                        <a:t>35.2%</a:t>
                      </a:r>
                      <a:endParaRPr lang="en-US" sz="1100" dirty="0">
                        <a:effectLst/>
                        <a:latin typeface="Calibri" charset="0"/>
                        <a:ea typeface="Calibri" charset="0"/>
                        <a:cs typeface="Times New Roman" charset="0"/>
                      </a:endParaRPr>
                    </a:p>
                  </a:txBody>
                  <a:tcPr marL="68580" marR="68580" marT="0" marB="0" anchor="ctr"/>
                </a:tc>
                <a:extLst>
                  <a:ext uri="{0D108BD9-81ED-4DB2-BD59-A6C34878D82A}">
                    <a16:rowId xmlns:a16="http://schemas.microsoft.com/office/drawing/2014/main" val="10004"/>
                  </a:ext>
                </a:extLst>
              </a:tr>
            </a:tbl>
          </a:graphicData>
        </a:graphic>
      </p:graphicFrame>
      <p:sp>
        <p:nvSpPr>
          <p:cNvPr id="6" name="Round Diagonal Corner Rectangle 5"/>
          <p:cNvSpPr/>
          <p:nvPr/>
        </p:nvSpPr>
        <p:spPr>
          <a:xfrm flipH="1">
            <a:off x="6833616" y="4566388"/>
            <a:ext cx="5017975" cy="1784491"/>
          </a:xfrm>
          <a:prstGeom prst="round2DiagRect">
            <a:avLst/>
          </a:prstGeom>
          <a:noFill/>
          <a:ln w="25400">
            <a:solidFill>
              <a:srgbClr val="00B0F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charset="0"/>
              <a:buChar char="•"/>
            </a:pPr>
            <a:r>
              <a:rPr lang="en-US" sz="2000" dirty="0">
                <a:solidFill>
                  <a:schemeClr val="tx1"/>
                </a:solidFill>
                <a:latin typeface="Avenir Book" charset="0"/>
                <a:ea typeface="Avenir Book" charset="0"/>
                <a:cs typeface="Avenir Book" charset="0"/>
              </a:rPr>
              <a:t>Majority of Response time are slow (greater than 3 days)</a:t>
            </a:r>
          </a:p>
          <a:p>
            <a:pPr marL="285750" indent="-285750">
              <a:buFont typeface="Arial" charset="0"/>
              <a:buChar char="•"/>
            </a:pPr>
            <a:r>
              <a:rPr lang="en-US" sz="2000" dirty="0">
                <a:solidFill>
                  <a:schemeClr val="tx1"/>
                </a:solidFill>
                <a:latin typeface="Avenir Book" charset="0"/>
                <a:ea typeface="Avenir Book" charset="0"/>
                <a:cs typeface="Avenir Book" charset="0"/>
              </a:rPr>
              <a:t>Over 98% of pre-resolved cases are graffiti removal</a:t>
            </a:r>
          </a:p>
        </p:txBody>
      </p:sp>
      <p:grpSp>
        <p:nvGrpSpPr>
          <p:cNvPr id="7" name="Group 6"/>
          <p:cNvGrpSpPr/>
          <p:nvPr/>
        </p:nvGrpSpPr>
        <p:grpSpPr>
          <a:xfrm>
            <a:off x="6833616" y="2965559"/>
            <a:ext cx="1347858" cy="1397894"/>
            <a:chOff x="2595676" y="3080879"/>
            <a:chExt cx="1043912" cy="1043912"/>
          </a:xfrm>
        </p:grpSpPr>
        <p:sp>
          <p:nvSpPr>
            <p:cNvPr id="8" name="Down Arrow 7"/>
            <p:cNvSpPr/>
            <p:nvPr/>
          </p:nvSpPr>
          <p:spPr>
            <a:xfrm>
              <a:off x="2595676" y="3080879"/>
              <a:ext cx="1043912" cy="1043912"/>
            </a:xfrm>
            <a:prstGeom prst="downArrow">
              <a:avLst>
                <a:gd name="adj1" fmla="val 55000"/>
                <a:gd name="adj2" fmla="val 45000"/>
              </a:avLst>
            </a:prstGeom>
            <a:solidFill>
              <a:srgbClr val="00B0F0">
                <a:alpha val="90000"/>
              </a:srgbClr>
            </a:solidFill>
            <a:ln>
              <a:noFill/>
            </a:ln>
          </p:spPr>
          <p:style>
            <a:lnRef idx="2">
              <a:scrgbClr r="0" g="0" b="0"/>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9" name="Down Arrow 4"/>
            <p:cNvSpPr/>
            <p:nvPr/>
          </p:nvSpPr>
          <p:spPr>
            <a:xfrm>
              <a:off x="2830556" y="3080879"/>
              <a:ext cx="574152" cy="7855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b="0" i="0" kern="1200">
                <a:latin typeface="Avenir Light" charset="0"/>
                <a:ea typeface="Avenir Light" charset="0"/>
                <a:cs typeface="Avenir Light" charset="0"/>
              </a:endParaRPr>
            </a:p>
          </p:txBody>
        </p:sp>
      </p:grpSp>
    </p:spTree>
    <p:extLst>
      <p:ext uri="{BB962C8B-B14F-4D97-AF65-F5344CB8AC3E}">
        <p14:creationId xmlns:p14="http://schemas.microsoft.com/office/powerpoint/2010/main" val="135300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News trends for 311 app</a:t>
            </a:r>
          </a:p>
        </p:txBody>
      </p:sp>
      <p:pic>
        <p:nvPicPr>
          <p:cNvPr id="4" name="Picture 3"/>
          <p:cNvPicPr/>
          <p:nvPr/>
        </p:nvPicPr>
        <p:blipFill>
          <a:blip r:embed="rId2"/>
          <a:stretch>
            <a:fillRect/>
          </a:stretch>
        </p:blipFill>
        <p:spPr>
          <a:xfrm>
            <a:off x="0" y="1145448"/>
            <a:ext cx="5431536" cy="3572855"/>
          </a:xfrm>
          <a:prstGeom prst="rect">
            <a:avLst/>
          </a:prstGeom>
        </p:spPr>
      </p:pic>
      <p:pic>
        <p:nvPicPr>
          <p:cNvPr id="6" name="Picture 5"/>
          <p:cNvPicPr/>
          <p:nvPr/>
        </p:nvPicPr>
        <p:blipFill>
          <a:blip r:embed="rId3"/>
          <a:stretch>
            <a:fillRect/>
          </a:stretch>
        </p:blipFill>
        <p:spPr>
          <a:xfrm>
            <a:off x="6254496" y="1114668"/>
            <a:ext cx="5697405" cy="3823091"/>
          </a:xfrm>
          <a:prstGeom prst="rect">
            <a:avLst/>
          </a:prstGeom>
        </p:spPr>
      </p:pic>
      <p:pic>
        <p:nvPicPr>
          <p:cNvPr id="5" name="Picture 4"/>
          <p:cNvPicPr/>
          <p:nvPr/>
        </p:nvPicPr>
        <p:blipFill rotWithShape="1">
          <a:blip r:embed="rId4">
            <a:extLst>
              <a:ext uri="{BEBA8EAE-BF5A-486C-A8C5-ECC9F3942E4B}">
                <a14:imgProps xmlns:a14="http://schemas.microsoft.com/office/drawing/2010/main">
                  <a14:imgLayer r:embed="rId5">
                    <a14:imgEffect>
                      <a14:colorTemperature colorTemp="4700"/>
                    </a14:imgEffect>
                  </a14:imgLayer>
                </a14:imgProps>
              </a:ext>
            </a:extLst>
          </a:blip>
          <a:srcRect l="22481" t="11363" r="24099" b="15909"/>
          <a:stretch/>
        </p:blipFill>
        <p:spPr>
          <a:xfrm>
            <a:off x="9676707" y="4718303"/>
            <a:ext cx="2478717" cy="2084832"/>
          </a:xfrm>
          <a:prstGeom prst="rect">
            <a:avLst/>
          </a:prstGeom>
        </p:spPr>
      </p:pic>
      <p:graphicFrame>
        <p:nvGraphicFramePr>
          <p:cNvPr id="7" name="Diagram 6"/>
          <p:cNvGraphicFramePr/>
          <p:nvPr>
            <p:extLst>
              <p:ext uri="{D42A27DB-BD31-4B8C-83A1-F6EECF244321}">
                <p14:modId xmlns:p14="http://schemas.microsoft.com/office/powerpoint/2010/main" val="1831764800"/>
              </p:ext>
            </p:extLst>
          </p:nvPr>
        </p:nvGraphicFramePr>
        <p:xfrm>
          <a:off x="314888" y="3058548"/>
          <a:ext cx="9158296"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941145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Recommendations</a:t>
            </a:r>
          </a:p>
        </p:txBody>
      </p:sp>
      <p:sp>
        <p:nvSpPr>
          <p:cNvPr id="3" name="Content Placeholder 2"/>
          <p:cNvSpPr>
            <a:spLocks noGrp="1"/>
          </p:cNvSpPr>
          <p:nvPr>
            <p:ph idx="1"/>
          </p:nvPr>
        </p:nvSpPr>
        <p:spPr>
          <a:xfrm>
            <a:off x="597569" y="1267326"/>
            <a:ext cx="10515600" cy="5197642"/>
          </a:xfrm>
        </p:spPr>
        <p:txBody>
          <a:bodyPr>
            <a:normAutofit lnSpcReduction="10000"/>
          </a:bodyPr>
          <a:lstStyle/>
          <a:p>
            <a:r>
              <a:rPr lang="en-US" dirty="0"/>
              <a:t>Optimize work resources for Monday through Wednesday</a:t>
            </a:r>
          </a:p>
          <a:p>
            <a:r>
              <a:rPr lang="en-US" dirty="0"/>
              <a:t>Distribute requests over the weekend by increasing work shifts</a:t>
            </a:r>
          </a:p>
          <a:p>
            <a:pPr lvl="1"/>
            <a:r>
              <a:rPr lang="en-US" dirty="0"/>
              <a:t>Focus Primarily on Department of Building and Safety</a:t>
            </a:r>
          </a:p>
          <a:p>
            <a:r>
              <a:rPr lang="en-US" dirty="0"/>
              <a:t>Encourage Employee Self-Reporting over public reporting</a:t>
            </a:r>
          </a:p>
          <a:p>
            <a:r>
              <a:rPr lang="en-US" dirty="0"/>
              <a:t>Promote smart phone application usage as call volume is still significant</a:t>
            </a:r>
          </a:p>
          <a:p>
            <a:r>
              <a:rPr lang="en-US" dirty="0"/>
              <a:t>Cycle times for bulky items have been increasing (with summer months at the highest) </a:t>
            </a:r>
            <a:r>
              <a:rPr lang="mr-IN" dirty="0"/>
              <a:t>–</a:t>
            </a:r>
            <a:r>
              <a:rPr lang="en-US" dirty="0"/>
              <a:t> be prepared for handling increased requests</a:t>
            </a:r>
          </a:p>
          <a:p>
            <a:r>
              <a:rPr lang="en-US" dirty="0"/>
              <a:t>Incorporate better reporting procedures for homeless encampment and illegal dumping to reduce the high rate of report escalations to managers in the future</a:t>
            </a:r>
          </a:p>
        </p:txBody>
      </p:sp>
    </p:spTree>
    <p:extLst>
      <p:ext uri="{BB962C8B-B14F-4D97-AF65-F5344CB8AC3E}">
        <p14:creationId xmlns:p14="http://schemas.microsoft.com/office/powerpoint/2010/main" val="1649840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Appendix</a:t>
            </a:r>
          </a:p>
        </p:txBody>
      </p:sp>
    </p:spTree>
    <p:extLst>
      <p:ext uri="{BB962C8B-B14F-4D97-AF65-F5344CB8AC3E}">
        <p14:creationId xmlns:p14="http://schemas.microsoft.com/office/powerpoint/2010/main" val="882900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Geographical Distribution of Requests</a:t>
            </a:r>
          </a:p>
        </p:txBody>
      </p:sp>
      <p:pic>
        <p:nvPicPr>
          <p:cNvPr id="4" name="Picture 3"/>
          <p:cNvPicPr/>
          <p:nvPr/>
        </p:nvPicPr>
        <p:blipFill>
          <a:blip r:embed="rId2"/>
          <a:stretch>
            <a:fillRect/>
          </a:stretch>
        </p:blipFill>
        <p:spPr>
          <a:xfrm>
            <a:off x="0" y="1073259"/>
            <a:ext cx="6320589" cy="5572911"/>
          </a:xfrm>
          <a:prstGeom prst="rect">
            <a:avLst/>
          </a:prstGeom>
        </p:spPr>
      </p:pic>
      <p:pic>
        <p:nvPicPr>
          <p:cNvPr id="5" name="Picture 4"/>
          <p:cNvPicPr/>
          <p:nvPr/>
        </p:nvPicPr>
        <p:blipFill>
          <a:blip r:embed="rId3"/>
          <a:stretch>
            <a:fillRect/>
          </a:stretch>
        </p:blipFill>
        <p:spPr>
          <a:xfrm>
            <a:off x="6079956" y="1073258"/>
            <a:ext cx="5961614" cy="5572911"/>
          </a:xfrm>
          <a:prstGeom prst="rect">
            <a:avLst/>
          </a:prstGeom>
        </p:spPr>
      </p:pic>
    </p:spTree>
    <p:extLst>
      <p:ext uri="{BB962C8B-B14F-4D97-AF65-F5344CB8AC3E}">
        <p14:creationId xmlns:p14="http://schemas.microsoft.com/office/powerpoint/2010/main" val="1555305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chemeClr val="bg1"/>
                </a:solidFill>
              </a:rPr>
              <a:t>Geographic distribution of mobile usage</a:t>
            </a:r>
          </a:p>
        </p:txBody>
      </p:sp>
      <p:pic>
        <p:nvPicPr>
          <p:cNvPr id="4" name="Picture 3"/>
          <p:cNvPicPr/>
          <p:nvPr/>
        </p:nvPicPr>
        <p:blipFill rotWithShape="1">
          <a:blip r:embed="rId2"/>
          <a:srcRect t="4504" r="1087" b="816"/>
          <a:stretch/>
        </p:blipFill>
        <p:spPr>
          <a:xfrm>
            <a:off x="215014" y="1145448"/>
            <a:ext cx="7112000" cy="5458551"/>
          </a:xfrm>
          <a:prstGeom prst="rect">
            <a:avLst/>
          </a:prstGeom>
        </p:spPr>
      </p:pic>
      <p:sp>
        <p:nvSpPr>
          <p:cNvPr id="7" name="Rounded Rectangle 6"/>
          <p:cNvSpPr/>
          <p:nvPr/>
        </p:nvSpPr>
        <p:spPr>
          <a:xfrm rot="5400000" flipV="1">
            <a:off x="6528065" y="3742754"/>
            <a:ext cx="194650" cy="276726"/>
          </a:xfrm>
          <a:prstGeom prst="roundRect">
            <a:avLst/>
          </a:prstGeom>
          <a:solidFill>
            <a:srgbClr val="FA766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rot="5400000" flipV="1">
            <a:off x="6528065" y="3985530"/>
            <a:ext cx="194650" cy="276726"/>
          </a:xfrm>
          <a:prstGeom prst="roundRect">
            <a:avLst/>
          </a:prstGeom>
          <a:solidFill>
            <a:srgbClr val="30BEC3">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0908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Downward trend for process time</a:t>
            </a:r>
          </a:p>
        </p:txBody>
      </p:sp>
      <p:pic>
        <p:nvPicPr>
          <p:cNvPr id="4" name="Picture 3"/>
          <p:cNvPicPr/>
          <p:nvPr/>
        </p:nvPicPr>
        <p:blipFill rotWithShape="1">
          <a:blip r:embed="rId2">
            <a:extLst>
              <a:ext uri="{28A0092B-C50C-407E-A947-70E740481C1C}">
                <a14:useLocalDpi xmlns:a14="http://schemas.microsoft.com/office/drawing/2010/main" val="0"/>
              </a:ext>
            </a:extLst>
          </a:blip>
          <a:srcRect l="689" t="1217" r="632"/>
          <a:stretch/>
        </p:blipFill>
        <p:spPr>
          <a:xfrm>
            <a:off x="442912" y="1213658"/>
            <a:ext cx="7058026" cy="5391868"/>
          </a:xfrm>
          <a:prstGeom prst="rect">
            <a:avLst/>
          </a:prstGeom>
        </p:spPr>
      </p:pic>
    </p:spTree>
    <p:extLst>
      <p:ext uri="{BB962C8B-B14F-4D97-AF65-F5344CB8AC3E}">
        <p14:creationId xmlns:p14="http://schemas.microsoft.com/office/powerpoint/2010/main" val="2022482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242902" y="1828801"/>
            <a:ext cx="6972286" cy="4289352"/>
          </a:xfrm>
          <a:prstGeom prst="rect">
            <a:avLst/>
          </a:prstGeom>
        </p:spPr>
      </p:pic>
      <p:sp>
        <p:nvSpPr>
          <p:cNvPr id="9" name="Title 1"/>
          <p:cNvSpPr>
            <a:spLocks noGrp="1"/>
          </p:cNvSpPr>
          <p:nvPr>
            <p:ph type="title"/>
          </p:nvPr>
        </p:nvSpPr>
        <p:spPr>
          <a:xfrm>
            <a:off x="1009832" y="-180115"/>
            <a:ext cx="10515600" cy="1325563"/>
          </a:xfrm>
        </p:spPr>
        <p:txBody>
          <a:bodyPr/>
          <a:lstStyle/>
          <a:p>
            <a:r>
              <a:rPr lang="en-US" dirty="0">
                <a:solidFill>
                  <a:schemeClr val="bg1"/>
                </a:solidFill>
              </a:rPr>
              <a:t>Distribution of Call Resolutions</a:t>
            </a:r>
          </a:p>
        </p:txBody>
      </p:sp>
      <p:sp>
        <p:nvSpPr>
          <p:cNvPr id="10" name="TextBox 9"/>
          <p:cNvSpPr txBox="1"/>
          <p:nvPr/>
        </p:nvSpPr>
        <p:spPr>
          <a:xfrm>
            <a:off x="7928703" y="1436302"/>
            <a:ext cx="3325091" cy="1477328"/>
          </a:xfrm>
          <a:prstGeom prst="rect">
            <a:avLst/>
          </a:prstGeom>
          <a:noFill/>
        </p:spPr>
        <p:txBody>
          <a:bodyPr wrap="square" rtlCol="0">
            <a:spAutoFit/>
          </a:bodyPr>
          <a:lstStyle/>
          <a:p>
            <a:pPr marL="285750" lvl="0" indent="-285750">
              <a:buFont typeface="Arial" charset="0"/>
              <a:buChar char="•"/>
            </a:pPr>
            <a:r>
              <a:rPr lang="en-US" b="0" i="0" dirty="0">
                <a:solidFill>
                  <a:schemeClr val="bg1"/>
                </a:solidFill>
                <a:latin typeface="Avenir Light" charset="0"/>
                <a:ea typeface="Avenir Light" charset="0"/>
                <a:cs typeface="Avenir Light" charset="0"/>
              </a:rPr>
              <a:t>Calls were transferred to other cities 40% of the </a:t>
            </a:r>
            <a:r>
              <a:rPr lang="en-US" b="0" i="0">
                <a:solidFill>
                  <a:schemeClr val="bg1"/>
                </a:solidFill>
                <a:latin typeface="Avenir Light" charset="0"/>
                <a:ea typeface="Avenir Light" charset="0"/>
                <a:cs typeface="Avenir Light" charset="0"/>
              </a:rPr>
              <a:t>time </a:t>
            </a:r>
          </a:p>
          <a:p>
            <a:pPr marL="285750" lvl="0" indent="-285750">
              <a:buFont typeface="Arial" charset="0"/>
              <a:buChar char="•"/>
            </a:pPr>
            <a:r>
              <a:rPr lang="en-US" b="0" i="0" dirty="0">
                <a:solidFill>
                  <a:schemeClr val="bg1"/>
                </a:solidFill>
                <a:latin typeface="Avenir Light" charset="0"/>
                <a:ea typeface="Avenir Light" charset="0"/>
                <a:cs typeface="Avenir Light" charset="0"/>
              </a:rPr>
              <a:t>34% of calls were processed for service</a:t>
            </a:r>
          </a:p>
          <a:p>
            <a:endParaRPr lang="en-US" dirty="0"/>
          </a:p>
        </p:txBody>
      </p:sp>
    </p:spTree>
    <p:extLst>
      <p:ext uri="{BB962C8B-B14F-4D97-AF65-F5344CB8AC3E}">
        <p14:creationId xmlns:p14="http://schemas.microsoft.com/office/powerpoint/2010/main" val="1982414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Executive Summary</a:t>
            </a:r>
          </a:p>
        </p:txBody>
      </p:sp>
      <p:sp>
        <p:nvSpPr>
          <p:cNvPr id="4" name="Content Placeholder 2"/>
          <p:cNvSpPr>
            <a:spLocks noGrp="1"/>
          </p:cNvSpPr>
          <p:nvPr>
            <p:ph idx="1"/>
          </p:nvPr>
        </p:nvSpPr>
        <p:spPr>
          <a:xfrm>
            <a:off x="191386" y="911533"/>
            <a:ext cx="11738344" cy="5507406"/>
          </a:xfrm>
        </p:spPr>
        <p:txBody>
          <a:bodyPr>
            <a:noAutofit/>
          </a:bodyPr>
          <a:lstStyle/>
          <a:p>
            <a:pPr marL="0" indent="0">
              <a:lnSpc>
                <a:spcPct val="100000"/>
              </a:lnSpc>
              <a:buNone/>
            </a:pPr>
            <a:r>
              <a:rPr lang="en-US" sz="1800" dirty="0"/>
              <a:t>Our purpose is to understand LA 311 data trends in order to identify potential areas to improve 311 services. We will examine the overarching trends and will recommend actionable strategies based on the insights gathered.  </a:t>
            </a:r>
          </a:p>
          <a:p>
            <a:pPr>
              <a:lnSpc>
                <a:spcPct val="100000"/>
              </a:lnSpc>
            </a:pPr>
            <a:r>
              <a:rPr lang="en-US" sz="1800" dirty="0"/>
              <a:t>Performance Measures</a:t>
            </a:r>
          </a:p>
          <a:p>
            <a:pPr lvl="1">
              <a:lnSpc>
                <a:spcPct val="100000"/>
              </a:lnSpc>
            </a:pPr>
            <a:r>
              <a:rPr lang="en-US" sz="1600" dirty="0"/>
              <a:t>Who are our users: </a:t>
            </a:r>
          </a:p>
          <a:p>
            <a:pPr lvl="2">
              <a:lnSpc>
                <a:spcPct val="100000"/>
              </a:lnSpc>
            </a:pPr>
            <a:r>
              <a:rPr lang="en-US" sz="1200" dirty="0"/>
              <a:t>trends in Mobile OS</a:t>
            </a:r>
          </a:p>
          <a:p>
            <a:pPr lvl="2">
              <a:lnSpc>
                <a:spcPct val="100000"/>
              </a:lnSpc>
            </a:pPr>
            <a:r>
              <a:rPr lang="en-US" sz="1200" dirty="0"/>
              <a:t>Service Request by OS</a:t>
            </a:r>
          </a:p>
          <a:p>
            <a:pPr lvl="2">
              <a:lnSpc>
                <a:spcPct val="100000"/>
              </a:lnSpc>
            </a:pPr>
            <a:r>
              <a:rPr lang="en-US" sz="1200" dirty="0"/>
              <a:t>Request differences by OS</a:t>
            </a:r>
          </a:p>
          <a:p>
            <a:pPr lvl="1">
              <a:lnSpc>
                <a:spcPct val="150000"/>
              </a:lnSpc>
            </a:pPr>
            <a:r>
              <a:rPr lang="en-US" sz="1600" dirty="0"/>
              <a:t>Where is the demand: </a:t>
            </a:r>
          </a:p>
          <a:p>
            <a:pPr lvl="2">
              <a:lnSpc>
                <a:spcPct val="100000"/>
              </a:lnSpc>
            </a:pPr>
            <a:r>
              <a:rPr lang="en-US" sz="1200" dirty="0"/>
              <a:t>Analysis by Departments</a:t>
            </a:r>
          </a:p>
          <a:p>
            <a:pPr lvl="2">
              <a:lnSpc>
                <a:spcPct val="100000"/>
              </a:lnSpc>
            </a:pPr>
            <a:r>
              <a:rPr lang="en-US" sz="1200" dirty="0"/>
              <a:t>Services Requested</a:t>
            </a:r>
          </a:p>
          <a:p>
            <a:pPr lvl="2">
              <a:lnSpc>
                <a:spcPct val="100000"/>
              </a:lnSpc>
            </a:pPr>
            <a:r>
              <a:rPr lang="en-US" sz="1200" dirty="0"/>
              <a:t>Cycle Times</a:t>
            </a:r>
          </a:p>
          <a:p>
            <a:pPr lvl="2">
              <a:lnSpc>
                <a:spcPct val="100000"/>
              </a:lnSpc>
            </a:pPr>
            <a:r>
              <a:rPr lang="en-US" sz="1200" dirty="0"/>
              <a:t>Actions Taken</a:t>
            </a:r>
          </a:p>
          <a:p>
            <a:pPr lvl="2">
              <a:lnSpc>
                <a:spcPct val="100000"/>
              </a:lnSpc>
            </a:pPr>
            <a:r>
              <a:rPr lang="en-US" sz="1200" dirty="0"/>
              <a:t>Times of demand</a:t>
            </a:r>
            <a:endParaRPr lang="en-US" sz="1600" dirty="0"/>
          </a:p>
          <a:p>
            <a:pPr lvl="1">
              <a:lnSpc>
                <a:spcPct val="150000"/>
              </a:lnSpc>
            </a:pPr>
            <a:r>
              <a:rPr lang="en-US" sz="1600" dirty="0"/>
              <a:t>How is our response: </a:t>
            </a:r>
          </a:p>
          <a:p>
            <a:pPr lvl="2">
              <a:lnSpc>
                <a:spcPct val="100000"/>
              </a:lnSpc>
            </a:pPr>
            <a:r>
              <a:rPr lang="en-US" sz="1200" dirty="0"/>
              <a:t>Request Types vs. Sources</a:t>
            </a:r>
          </a:p>
          <a:p>
            <a:pPr lvl="2">
              <a:lnSpc>
                <a:spcPct val="100000"/>
              </a:lnSpc>
            </a:pPr>
            <a:r>
              <a:rPr lang="en-US" sz="1200" dirty="0"/>
              <a:t>Analysis of Response Times</a:t>
            </a:r>
          </a:p>
          <a:p>
            <a:pPr lvl="2">
              <a:lnSpc>
                <a:spcPct val="100000"/>
              </a:lnSpc>
            </a:pPr>
            <a:r>
              <a:rPr lang="en-US" sz="1200" dirty="0"/>
              <a:t>Awareness of the App</a:t>
            </a:r>
          </a:p>
          <a:p>
            <a:pPr>
              <a:lnSpc>
                <a:spcPct val="100000"/>
              </a:lnSpc>
            </a:pPr>
            <a:r>
              <a:rPr lang="en-US" sz="2000" dirty="0"/>
              <a:t>Recommendations</a:t>
            </a:r>
            <a:endParaRPr lang="en-US" sz="2800" dirty="0"/>
          </a:p>
        </p:txBody>
      </p:sp>
      <p:pic>
        <p:nvPicPr>
          <p:cNvPr id="5" name="Picture 4"/>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06003" y="1755833"/>
            <a:ext cx="7366000" cy="4279900"/>
          </a:xfrm>
          <a:prstGeom prst="rect">
            <a:avLst/>
          </a:prstGeom>
        </p:spPr>
      </p:pic>
    </p:spTree>
    <p:extLst>
      <p:ext uri="{BB962C8B-B14F-4D97-AF65-F5344CB8AC3E}">
        <p14:creationId xmlns:p14="http://schemas.microsoft.com/office/powerpoint/2010/main" val="1790097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Trends in Mobile OS usage</a:t>
            </a:r>
          </a:p>
        </p:txBody>
      </p:sp>
      <p:graphicFrame>
        <p:nvGraphicFramePr>
          <p:cNvPr id="7" name="Diagram 6"/>
          <p:cNvGraphicFramePr/>
          <p:nvPr>
            <p:extLst>
              <p:ext uri="{D42A27DB-BD31-4B8C-83A1-F6EECF244321}">
                <p14:modId xmlns:p14="http://schemas.microsoft.com/office/powerpoint/2010/main" val="229122106"/>
              </p:ext>
            </p:extLst>
          </p:nvPr>
        </p:nvGraphicFramePr>
        <p:xfrm>
          <a:off x="7613955" y="1213658"/>
          <a:ext cx="4273246" cy="5353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rot="5400000">
            <a:off x="10522593" y="2179709"/>
            <a:ext cx="2005677" cy="461665"/>
          </a:xfrm>
          <a:prstGeom prst="rect">
            <a:avLst/>
          </a:prstGeom>
          <a:noFill/>
        </p:spPr>
        <p:txBody>
          <a:bodyPr vert="horz" wrap="none" rtlCol="0">
            <a:spAutoFit/>
          </a:bodyPr>
          <a:lstStyle/>
          <a:p>
            <a:r>
              <a:rPr lang="en-US" sz="2400" b="1" dirty="0">
                <a:solidFill>
                  <a:srgbClr val="00C1C4"/>
                </a:solidFill>
                <a:latin typeface="Avenir Book" charset="0"/>
                <a:ea typeface="Avenir Book" charset="0"/>
                <a:cs typeface="Avenir Book" charset="0"/>
              </a:rPr>
              <a:t>Observations</a:t>
            </a:r>
            <a:endParaRPr lang="en-US" sz="2000" b="1" dirty="0">
              <a:solidFill>
                <a:srgbClr val="00C1C4"/>
              </a:solidFill>
              <a:latin typeface="Avenir Book" charset="0"/>
              <a:ea typeface="Avenir Book" charset="0"/>
              <a:cs typeface="Avenir Book" charset="0"/>
            </a:endParaRPr>
          </a:p>
        </p:txBody>
      </p:sp>
      <p:sp>
        <p:nvSpPr>
          <p:cNvPr id="9" name="TextBox 8"/>
          <p:cNvSpPr txBox="1"/>
          <p:nvPr/>
        </p:nvSpPr>
        <p:spPr>
          <a:xfrm rot="5400000">
            <a:off x="7363529" y="4995381"/>
            <a:ext cx="1409360" cy="523220"/>
          </a:xfrm>
          <a:prstGeom prst="rect">
            <a:avLst/>
          </a:prstGeom>
          <a:noFill/>
        </p:spPr>
        <p:txBody>
          <a:bodyPr vert="horz" wrap="none" rtlCol="0">
            <a:spAutoFit/>
          </a:bodyPr>
          <a:lstStyle/>
          <a:p>
            <a:r>
              <a:rPr lang="en-US" sz="2800" b="1" dirty="0">
                <a:solidFill>
                  <a:srgbClr val="FA766D"/>
                </a:solidFill>
                <a:latin typeface="Avenir Book" charset="0"/>
                <a:ea typeface="Avenir Book" charset="0"/>
                <a:cs typeface="Avenir Book" charset="0"/>
              </a:rPr>
              <a:t>Insights</a:t>
            </a:r>
            <a:endParaRPr lang="en-US" sz="3200" b="1" dirty="0">
              <a:solidFill>
                <a:srgbClr val="FA766D"/>
              </a:solidFill>
              <a:latin typeface="Avenir Book" charset="0"/>
              <a:ea typeface="Avenir Book" charset="0"/>
              <a:cs typeface="Avenir Book" charset="0"/>
            </a:endParaRPr>
          </a:p>
        </p:txBody>
      </p:sp>
      <p:sp>
        <p:nvSpPr>
          <p:cNvPr id="10" name="TextBox 9"/>
          <p:cNvSpPr txBox="1"/>
          <p:nvPr/>
        </p:nvSpPr>
        <p:spPr>
          <a:xfrm>
            <a:off x="8474984" y="4689617"/>
            <a:ext cx="3381640" cy="1877437"/>
          </a:xfrm>
          <a:prstGeom prst="rect">
            <a:avLst/>
          </a:prstGeom>
          <a:noFill/>
        </p:spPr>
        <p:txBody>
          <a:bodyPr wrap="square" rtlCol="0">
            <a:spAutoFit/>
          </a:bodyPr>
          <a:lstStyle/>
          <a:p>
            <a:pPr lvl="0"/>
            <a:r>
              <a:rPr lang="en-US" sz="2400" b="0" i="0" dirty="0">
                <a:solidFill>
                  <a:schemeClr val="bg1"/>
                </a:solidFill>
                <a:latin typeface="Avenir Light" charset="0"/>
                <a:ea typeface="Avenir Light" charset="0"/>
                <a:cs typeface="Avenir Light" charset="0"/>
              </a:rPr>
              <a:t>We see a high peak in Oct, this corresponds to an app promotion through social media </a:t>
            </a:r>
          </a:p>
          <a:p>
            <a:endParaRPr lang="en-US" sz="2000" dirty="0"/>
          </a:p>
        </p:txBody>
      </p:sp>
      <p:sp>
        <p:nvSpPr>
          <p:cNvPr id="11" name="TextBox 10"/>
          <p:cNvSpPr txBox="1"/>
          <p:nvPr/>
        </p:nvSpPr>
        <p:spPr>
          <a:xfrm>
            <a:off x="7613955" y="1416187"/>
            <a:ext cx="3357063" cy="2585323"/>
          </a:xfrm>
          <a:prstGeom prst="rect">
            <a:avLst/>
          </a:prstGeom>
          <a:noFill/>
        </p:spPr>
        <p:txBody>
          <a:bodyPr wrap="square" rtlCol="0">
            <a:spAutoFit/>
          </a:bodyPr>
          <a:lstStyle/>
          <a:p>
            <a:pPr marL="285750" lvl="0" indent="-285750">
              <a:buFont typeface="Arial" charset="0"/>
              <a:buChar char="•"/>
            </a:pPr>
            <a:r>
              <a:rPr lang="en-US" b="0" i="0" dirty="0">
                <a:solidFill>
                  <a:schemeClr val="bg1"/>
                </a:solidFill>
                <a:latin typeface="Avenir Light" charset="0"/>
                <a:ea typeface="Avenir Light" charset="0"/>
                <a:cs typeface="Avenir Light" charset="0"/>
              </a:rPr>
              <a:t>Declining</a:t>
            </a:r>
            <a:r>
              <a:rPr lang="en-US" b="0" i="0" baseline="0" dirty="0">
                <a:solidFill>
                  <a:schemeClr val="bg1"/>
                </a:solidFill>
                <a:latin typeface="Avenir Light" charset="0"/>
                <a:ea typeface="Avenir Light" charset="0"/>
                <a:cs typeface="Avenir Light" charset="0"/>
              </a:rPr>
              <a:t> Android usage, and increasing iOS density</a:t>
            </a:r>
          </a:p>
          <a:p>
            <a:pPr marL="285750" lvl="0" indent="-285750">
              <a:buFont typeface="Arial" charset="0"/>
              <a:buChar char="•"/>
            </a:pPr>
            <a:r>
              <a:rPr lang="en-US" dirty="0">
                <a:solidFill>
                  <a:schemeClr val="bg1"/>
                </a:solidFill>
                <a:latin typeface="Avenir Light" charset="0"/>
                <a:ea typeface="Avenir Light" charset="0"/>
                <a:cs typeface="Avenir Light" charset="0"/>
              </a:rPr>
              <a:t>Assumes app was launched in Jan 2016</a:t>
            </a:r>
          </a:p>
          <a:p>
            <a:pPr marL="285750" lvl="0" indent="-285750">
              <a:buFont typeface="Arial" charset="0"/>
              <a:buChar char="•"/>
            </a:pPr>
            <a:r>
              <a:rPr lang="en-US" b="0" i="0" baseline="0" dirty="0">
                <a:solidFill>
                  <a:schemeClr val="bg1"/>
                </a:solidFill>
                <a:latin typeface="Avenir Light" charset="0"/>
                <a:ea typeface="Avenir Light" charset="0"/>
                <a:cs typeface="Avenir Light" charset="0"/>
              </a:rPr>
              <a:t>Once the iOS was launched, we see</a:t>
            </a:r>
            <a:r>
              <a:rPr lang="en-US" b="0" i="0" dirty="0">
                <a:solidFill>
                  <a:schemeClr val="bg1"/>
                </a:solidFill>
                <a:latin typeface="Avenir Light" charset="0"/>
                <a:ea typeface="Avenir Light" charset="0"/>
                <a:cs typeface="Avenir Light" charset="0"/>
              </a:rPr>
              <a:t> a decrease in Android usage</a:t>
            </a:r>
            <a:endParaRPr lang="en-US" b="0" i="0" baseline="0" dirty="0">
              <a:solidFill>
                <a:schemeClr val="bg1"/>
              </a:solidFill>
              <a:latin typeface="Avenir Light" charset="0"/>
              <a:ea typeface="Avenir Light" charset="0"/>
              <a:cs typeface="Avenir Light" charset="0"/>
            </a:endParaRPr>
          </a:p>
          <a:p>
            <a:pPr marL="285750" lvl="0" indent="-285750">
              <a:buFont typeface="Arial" charset="0"/>
              <a:buChar char="•"/>
            </a:pPr>
            <a:endParaRPr lang="en-US" b="0" i="0" dirty="0">
              <a:solidFill>
                <a:schemeClr val="bg1"/>
              </a:solidFill>
              <a:latin typeface="Avenir Light" charset="0"/>
              <a:ea typeface="Avenir Light" charset="0"/>
              <a:cs typeface="Avenir Light" charset="0"/>
            </a:endParaRPr>
          </a:p>
          <a:p>
            <a:endParaRPr lang="en-US" dirty="0"/>
          </a:p>
        </p:txBody>
      </p:sp>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3615" y="1407703"/>
            <a:ext cx="7232650" cy="4959350"/>
          </a:xfrm>
          <a:prstGeom prst="rect">
            <a:avLst/>
          </a:prstGeom>
        </p:spPr>
      </p:pic>
    </p:spTree>
    <p:extLst>
      <p:ext uri="{BB962C8B-B14F-4D97-AF65-F5344CB8AC3E}">
        <p14:creationId xmlns:p14="http://schemas.microsoft.com/office/powerpoint/2010/main" val="197260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5448"/>
            <a:ext cx="7091765" cy="4815803"/>
          </a:xfrm>
          <a:prstGeom prst="rect">
            <a:avLst/>
          </a:prstGeom>
        </p:spPr>
      </p:pic>
      <p:sp>
        <p:nvSpPr>
          <p:cNvPr id="2" name="Title 1"/>
          <p:cNvSpPr>
            <a:spLocks noGrp="1"/>
          </p:cNvSpPr>
          <p:nvPr>
            <p:ph type="title"/>
          </p:nvPr>
        </p:nvSpPr>
        <p:spPr/>
        <p:txBody>
          <a:bodyPr/>
          <a:lstStyle/>
          <a:p>
            <a:r>
              <a:rPr lang="en-US" dirty="0">
                <a:solidFill>
                  <a:schemeClr val="bg1"/>
                </a:solidFill>
              </a:rPr>
              <a:t>Android vs. iOS Requests</a:t>
            </a:r>
          </a:p>
        </p:txBody>
      </p:sp>
      <p:grpSp>
        <p:nvGrpSpPr>
          <p:cNvPr id="7" name="Group 6"/>
          <p:cNvGrpSpPr/>
          <p:nvPr/>
        </p:nvGrpSpPr>
        <p:grpSpPr>
          <a:xfrm rot="16200000">
            <a:off x="6912347" y="945565"/>
            <a:ext cx="1565868" cy="2544511"/>
            <a:chOff x="2066390" y="1893763"/>
            <a:chExt cx="1565868" cy="1565868"/>
          </a:xfrm>
          <a:solidFill>
            <a:srgbClr val="F9766D"/>
          </a:solidFill>
        </p:grpSpPr>
        <p:sp>
          <p:nvSpPr>
            <p:cNvPr id="8" name="Down Arrow 7"/>
            <p:cNvSpPr/>
            <p:nvPr/>
          </p:nvSpPr>
          <p:spPr>
            <a:xfrm>
              <a:off x="2066390" y="1893763"/>
              <a:ext cx="1565868" cy="1565868"/>
            </a:xfrm>
            <a:prstGeom prst="downArrow">
              <a:avLst>
                <a:gd name="adj1" fmla="val 55000"/>
                <a:gd name="adj2" fmla="val 45000"/>
              </a:avLst>
            </a:prstGeom>
            <a:grpFill/>
            <a:ln>
              <a:noFill/>
            </a:ln>
          </p:spPr>
          <p:style>
            <a:lnRef idx="2">
              <a:scrgbClr r="0" g="0" b="0"/>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9" name="Down Arrow 4"/>
            <p:cNvSpPr/>
            <p:nvPr/>
          </p:nvSpPr>
          <p:spPr>
            <a:xfrm>
              <a:off x="2418710" y="1893763"/>
              <a:ext cx="861228" cy="117831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b="0" i="0" kern="1200">
                <a:latin typeface="Avenir Light" charset="0"/>
                <a:ea typeface="Avenir Light" charset="0"/>
                <a:cs typeface="Avenir Light" charset="0"/>
              </a:endParaRPr>
            </a:p>
          </p:txBody>
        </p:sp>
      </p:grpSp>
      <p:grpSp>
        <p:nvGrpSpPr>
          <p:cNvPr id="10" name="Group 9"/>
          <p:cNvGrpSpPr/>
          <p:nvPr/>
        </p:nvGrpSpPr>
        <p:grpSpPr>
          <a:xfrm rot="16200000">
            <a:off x="7233594" y="2891731"/>
            <a:ext cx="1565868" cy="3187000"/>
            <a:chOff x="2066390" y="1893763"/>
            <a:chExt cx="1565868" cy="1565868"/>
          </a:xfrm>
          <a:solidFill>
            <a:srgbClr val="00C0C4"/>
          </a:solidFill>
        </p:grpSpPr>
        <p:sp>
          <p:nvSpPr>
            <p:cNvPr id="11" name="Down Arrow 10"/>
            <p:cNvSpPr/>
            <p:nvPr/>
          </p:nvSpPr>
          <p:spPr>
            <a:xfrm>
              <a:off x="2066390" y="1893763"/>
              <a:ext cx="1565868" cy="1565868"/>
            </a:xfrm>
            <a:prstGeom prst="downArrow">
              <a:avLst>
                <a:gd name="adj1" fmla="val 55000"/>
                <a:gd name="adj2" fmla="val 45000"/>
              </a:avLst>
            </a:prstGeom>
            <a:grpFill/>
            <a:ln>
              <a:noFill/>
            </a:ln>
          </p:spPr>
          <p:style>
            <a:lnRef idx="2">
              <a:scrgbClr r="0" g="0" b="0"/>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12" name="Down Arrow 4"/>
            <p:cNvSpPr/>
            <p:nvPr/>
          </p:nvSpPr>
          <p:spPr>
            <a:xfrm>
              <a:off x="2418710" y="1893763"/>
              <a:ext cx="861228" cy="117831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b="0" i="0" kern="1200">
                <a:latin typeface="Avenir Light" charset="0"/>
                <a:ea typeface="Avenir Light" charset="0"/>
                <a:cs typeface="Avenir Light" charset="0"/>
              </a:endParaRPr>
            </a:p>
          </p:txBody>
        </p:sp>
      </p:grpSp>
      <p:sp>
        <p:nvSpPr>
          <p:cNvPr id="16" name="TextBox 15"/>
          <p:cNvSpPr txBox="1"/>
          <p:nvPr/>
        </p:nvSpPr>
        <p:spPr>
          <a:xfrm>
            <a:off x="9231411" y="1556100"/>
            <a:ext cx="2294021" cy="1323439"/>
          </a:xfrm>
          <a:prstGeom prst="rect">
            <a:avLst/>
          </a:prstGeom>
          <a:noFill/>
        </p:spPr>
        <p:txBody>
          <a:bodyPr wrap="square" rtlCol="0">
            <a:spAutoFit/>
          </a:bodyPr>
          <a:lstStyle/>
          <a:p>
            <a:r>
              <a:rPr lang="en-US" sz="4000" dirty="0">
                <a:latin typeface="Avenir Book" charset="0"/>
                <a:ea typeface="Avenir Book" charset="0"/>
                <a:cs typeface="Avenir Book" charset="0"/>
              </a:rPr>
              <a:t>12% </a:t>
            </a:r>
            <a:r>
              <a:rPr lang="en-US" sz="2000" dirty="0">
                <a:latin typeface="Avenir Book" charset="0"/>
                <a:ea typeface="Avenir Book" charset="0"/>
                <a:cs typeface="Avenir Book" charset="0"/>
              </a:rPr>
              <a:t>more</a:t>
            </a:r>
          </a:p>
          <a:p>
            <a:r>
              <a:rPr lang="en-US" sz="2000" dirty="0">
                <a:latin typeface="Avenir Book" charset="0"/>
                <a:ea typeface="Avenir Book" charset="0"/>
                <a:cs typeface="Avenir Book" charset="0"/>
              </a:rPr>
              <a:t>bulky item removal requests </a:t>
            </a:r>
            <a:endParaRPr lang="en-US" sz="4000" dirty="0">
              <a:latin typeface="Avenir Book" charset="0"/>
              <a:ea typeface="Avenir Book" charset="0"/>
              <a:cs typeface="Avenir Book" charset="0"/>
            </a:endParaRPr>
          </a:p>
        </p:txBody>
      </p:sp>
      <p:sp>
        <p:nvSpPr>
          <p:cNvPr id="17" name="TextBox 16"/>
          <p:cNvSpPr txBox="1"/>
          <p:nvPr/>
        </p:nvSpPr>
        <p:spPr>
          <a:xfrm>
            <a:off x="9610028" y="3944726"/>
            <a:ext cx="2294021" cy="1323439"/>
          </a:xfrm>
          <a:prstGeom prst="rect">
            <a:avLst/>
          </a:prstGeom>
          <a:noFill/>
        </p:spPr>
        <p:txBody>
          <a:bodyPr wrap="square" rtlCol="0">
            <a:spAutoFit/>
          </a:bodyPr>
          <a:lstStyle/>
          <a:p>
            <a:r>
              <a:rPr lang="en-US" sz="4000" dirty="0">
                <a:latin typeface="Avenir Book" charset="0"/>
                <a:ea typeface="Avenir Book" charset="0"/>
                <a:cs typeface="Avenir Book" charset="0"/>
              </a:rPr>
              <a:t>27% </a:t>
            </a:r>
            <a:r>
              <a:rPr lang="en-US" sz="2000" dirty="0">
                <a:latin typeface="Avenir Book" charset="0"/>
                <a:ea typeface="Avenir Book" charset="0"/>
                <a:cs typeface="Avenir Book" charset="0"/>
              </a:rPr>
              <a:t>more</a:t>
            </a:r>
          </a:p>
          <a:p>
            <a:r>
              <a:rPr lang="en-US" sz="2000" dirty="0">
                <a:latin typeface="Avenir Book" charset="0"/>
                <a:ea typeface="Avenir Book" charset="0"/>
                <a:cs typeface="Avenir Book" charset="0"/>
              </a:rPr>
              <a:t>requests for graffiti removal </a:t>
            </a:r>
            <a:endParaRPr lang="en-US" sz="4000" dirty="0">
              <a:latin typeface="Avenir Book" charset="0"/>
              <a:ea typeface="Avenir Book" charset="0"/>
              <a:cs typeface="Avenir Book" charset="0"/>
            </a:endParaRPr>
          </a:p>
        </p:txBody>
      </p:sp>
      <p:sp>
        <p:nvSpPr>
          <p:cNvPr id="25" name="TextBox 24"/>
          <p:cNvSpPr txBox="1"/>
          <p:nvPr/>
        </p:nvSpPr>
        <p:spPr>
          <a:xfrm>
            <a:off x="6423025" y="4560590"/>
            <a:ext cx="2294021" cy="400110"/>
          </a:xfrm>
          <a:prstGeom prst="rect">
            <a:avLst/>
          </a:prstGeom>
          <a:noFill/>
        </p:spPr>
        <p:txBody>
          <a:bodyPr wrap="square" rtlCol="0">
            <a:spAutoFit/>
          </a:bodyPr>
          <a:lstStyle/>
          <a:p>
            <a:r>
              <a:rPr lang="en-US" sz="2000" dirty="0">
                <a:latin typeface="Avenir Book" charset="0"/>
                <a:ea typeface="Avenir Book" charset="0"/>
                <a:cs typeface="Avenir Book" charset="0"/>
              </a:rPr>
              <a:t>iOS</a:t>
            </a:r>
          </a:p>
        </p:txBody>
      </p:sp>
      <p:sp>
        <p:nvSpPr>
          <p:cNvPr id="27" name="TextBox 26"/>
          <p:cNvSpPr txBox="1"/>
          <p:nvPr/>
        </p:nvSpPr>
        <p:spPr>
          <a:xfrm>
            <a:off x="6424055" y="2281849"/>
            <a:ext cx="2294021" cy="400110"/>
          </a:xfrm>
          <a:prstGeom prst="rect">
            <a:avLst/>
          </a:prstGeom>
          <a:noFill/>
        </p:spPr>
        <p:txBody>
          <a:bodyPr wrap="square" rtlCol="0">
            <a:spAutoFit/>
          </a:bodyPr>
          <a:lstStyle/>
          <a:p>
            <a:r>
              <a:rPr lang="en-US" sz="2000" dirty="0">
                <a:latin typeface="Avenir Book" charset="0"/>
                <a:ea typeface="Avenir Book" charset="0"/>
                <a:cs typeface="Avenir Book" charset="0"/>
              </a:rPr>
              <a:t>Android</a:t>
            </a:r>
          </a:p>
        </p:txBody>
      </p:sp>
    </p:spTree>
    <p:extLst>
      <p:ext uri="{BB962C8B-B14F-4D97-AF65-F5344CB8AC3E}">
        <p14:creationId xmlns:p14="http://schemas.microsoft.com/office/powerpoint/2010/main" val="671627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Differences in requests for mobile OS</a:t>
            </a:r>
          </a:p>
        </p:txBody>
      </p:sp>
      <p:pic>
        <p:nvPicPr>
          <p:cNvPr id="6" name="Picture 5"/>
          <p:cNvPicPr/>
          <p:nvPr/>
        </p:nvPicPr>
        <p:blipFill>
          <a:blip r:embed="rId2"/>
          <a:stretch>
            <a:fillRect/>
          </a:stretch>
        </p:blipFill>
        <p:spPr>
          <a:xfrm>
            <a:off x="2473461" y="1389397"/>
            <a:ext cx="7245078" cy="4953499"/>
          </a:xfrm>
          <a:prstGeom prst="rect">
            <a:avLst/>
          </a:prstGeom>
        </p:spPr>
      </p:pic>
      <p:sp>
        <p:nvSpPr>
          <p:cNvPr id="7" name="Rounded Rectangle 6"/>
          <p:cNvSpPr/>
          <p:nvPr/>
        </p:nvSpPr>
        <p:spPr>
          <a:xfrm>
            <a:off x="247803" y="1652337"/>
            <a:ext cx="2385669" cy="4427621"/>
          </a:xfrm>
          <a:prstGeom prst="roundRect">
            <a:avLst/>
          </a:prstGeom>
          <a:solidFill>
            <a:srgbClr val="FA766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charset="0"/>
              <a:buChar char="•"/>
            </a:pPr>
            <a:r>
              <a:rPr lang="en-US" dirty="0">
                <a:solidFill>
                  <a:schemeClr val="tx1"/>
                </a:solidFill>
                <a:latin typeface="Avenir Book" charset="0"/>
                <a:ea typeface="Avenir Book" charset="0"/>
                <a:cs typeface="Avenir Book" charset="0"/>
              </a:rPr>
              <a:t>Greater weekday density with the Android OS</a:t>
            </a:r>
          </a:p>
          <a:p>
            <a:pPr marL="285750" indent="-285750">
              <a:buFont typeface="Arial" charset="0"/>
              <a:buChar char="•"/>
            </a:pPr>
            <a:endParaRPr lang="en-US" dirty="0">
              <a:solidFill>
                <a:schemeClr val="tx1"/>
              </a:solidFill>
              <a:latin typeface="Avenir Book" charset="0"/>
              <a:ea typeface="Avenir Book" charset="0"/>
              <a:cs typeface="Avenir Book" charset="0"/>
            </a:endParaRPr>
          </a:p>
          <a:p>
            <a:pPr marL="285750" indent="-285750">
              <a:buFont typeface="Arial" charset="0"/>
              <a:buChar char="•"/>
            </a:pPr>
            <a:r>
              <a:rPr lang="en-US" dirty="0">
                <a:solidFill>
                  <a:schemeClr val="tx1"/>
                </a:solidFill>
                <a:latin typeface="Avenir Book" charset="0"/>
                <a:ea typeface="Avenir Book" charset="0"/>
                <a:cs typeface="Avenir Book" charset="0"/>
              </a:rPr>
              <a:t>Monday has highest concentration of requests</a:t>
            </a:r>
          </a:p>
          <a:p>
            <a:pPr marL="285750" indent="-285750">
              <a:buFont typeface="Arial" charset="0"/>
              <a:buChar char="•"/>
            </a:pPr>
            <a:endParaRPr lang="en-US" dirty="0">
              <a:solidFill>
                <a:schemeClr val="tx1"/>
              </a:solidFill>
              <a:latin typeface="Avenir Book" charset="0"/>
              <a:ea typeface="Avenir Book" charset="0"/>
              <a:cs typeface="Avenir Book" charset="0"/>
            </a:endParaRPr>
          </a:p>
          <a:p>
            <a:pPr marL="285750" indent="-285750">
              <a:buFont typeface="Arial" charset="0"/>
              <a:buChar char="•"/>
            </a:pPr>
            <a:r>
              <a:rPr lang="en-US" dirty="0">
                <a:solidFill>
                  <a:schemeClr val="tx1"/>
                </a:solidFill>
                <a:latin typeface="Avenir Book" charset="0"/>
                <a:ea typeface="Avenir Book" charset="0"/>
                <a:cs typeface="Avenir Book" charset="0"/>
              </a:rPr>
              <a:t>More calls are made in the beginning of the week</a:t>
            </a:r>
          </a:p>
        </p:txBody>
      </p:sp>
      <p:sp>
        <p:nvSpPr>
          <p:cNvPr id="8" name="Rounded Rectangle 7"/>
          <p:cNvSpPr/>
          <p:nvPr/>
        </p:nvSpPr>
        <p:spPr>
          <a:xfrm>
            <a:off x="9595963" y="1652335"/>
            <a:ext cx="2353963" cy="4427621"/>
          </a:xfrm>
          <a:prstGeom prst="roundRect">
            <a:avLst/>
          </a:prstGeom>
          <a:solidFill>
            <a:srgbClr val="30BEC3">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charset="0"/>
              <a:buChar char="•"/>
            </a:pPr>
            <a:r>
              <a:rPr lang="en-US" dirty="0">
                <a:solidFill>
                  <a:schemeClr val="tx1"/>
                </a:solidFill>
                <a:latin typeface="Avenir Book" charset="0"/>
                <a:ea typeface="Avenir Book" charset="0"/>
                <a:cs typeface="Avenir Book" charset="0"/>
              </a:rPr>
              <a:t>Wider time distribution of iOS requests</a:t>
            </a:r>
          </a:p>
          <a:p>
            <a:pPr marL="285750" indent="-285750">
              <a:buFont typeface="Arial" charset="0"/>
              <a:buChar char="•"/>
            </a:pPr>
            <a:endParaRPr lang="en-US" dirty="0">
              <a:solidFill>
                <a:schemeClr val="tx1"/>
              </a:solidFill>
              <a:latin typeface="Avenir Book" charset="0"/>
              <a:ea typeface="Avenir Book" charset="0"/>
              <a:cs typeface="Avenir Book" charset="0"/>
            </a:endParaRPr>
          </a:p>
          <a:p>
            <a:pPr marL="285750" indent="-285750">
              <a:buFont typeface="Arial" charset="0"/>
              <a:buChar char="•"/>
            </a:pPr>
            <a:r>
              <a:rPr lang="en-US" dirty="0">
                <a:solidFill>
                  <a:schemeClr val="tx1"/>
                </a:solidFill>
                <a:latin typeface="Avenir Book" charset="0"/>
                <a:ea typeface="Avenir Book" charset="0"/>
                <a:cs typeface="Avenir Book" charset="0"/>
              </a:rPr>
              <a:t>Highest concentration Mon-Wed mornings</a:t>
            </a:r>
          </a:p>
          <a:p>
            <a:pPr marL="285750" indent="-285750">
              <a:buFont typeface="Arial" charset="0"/>
              <a:buChar char="•"/>
            </a:pPr>
            <a:endParaRPr lang="en-US" dirty="0">
              <a:solidFill>
                <a:schemeClr val="tx1"/>
              </a:solidFill>
              <a:latin typeface="Avenir Book" charset="0"/>
              <a:ea typeface="Avenir Book" charset="0"/>
              <a:cs typeface="Avenir Book" charset="0"/>
            </a:endParaRPr>
          </a:p>
          <a:p>
            <a:pPr marL="285750" indent="-285750">
              <a:buFont typeface="Arial" charset="0"/>
              <a:buChar char="•"/>
            </a:pPr>
            <a:r>
              <a:rPr lang="en-US" dirty="0">
                <a:solidFill>
                  <a:schemeClr val="tx1"/>
                </a:solidFill>
                <a:latin typeface="Avenir Book" charset="0"/>
                <a:ea typeface="Avenir Book" charset="0"/>
                <a:cs typeface="Avenir Book" charset="0"/>
              </a:rPr>
              <a:t>Calls spread to later hours than Android</a:t>
            </a:r>
          </a:p>
          <a:p>
            <a:pPr marL="285750" indent="-285750">
              <a:buFont typeface="Arial" charset="0"/>
              <a:buChar char="•"/>
            </a:pPr>
            <a:endParaRPr lang="en-US" dirty="0">
              <a:solidFill>
                <a:schemeClr val="tx1"/>
              </a:solidFill>
              <a:latin typeface="Avenir Book" charset="0"/>
              <a:ea typeface="Avenir Book" charset="0"/>
              <a:cs typeface="Avenir Book" charset="0"/>
            </a:endParaRPr>
          </a:p>
        </p:txBody>
      </p:sp>
      <p:grpSp>
        <p:nvGrpSpPr>
          <p:cNvPr id="9" name="Group 8"/>
          <p:cNvGrpSpPr/>
          <p:nvPr/>
        </p:nvGrpSpPr>
        <p:grpSpPr>
          <a:xfrm rot="5400000">
            <a:off x="3161023" y="1287496"/>
            <a:ext cx="204503" cy="1043912"/>
            <a:chOff x="2300575" y="1217897"/>
            <a:chExt cx="1043912" cy="1043912"/>
          </a:xfrm>
        </p:grpSpPr>
        <p:sp>
          <p:nvSpPr>
            <p:cNvPr id="10" name="Down Arrow 9"/>
            <p:cNvSpPr/>
            <p:nvPr/>
          </p:nvSpPr>
          <p:spPr>
            <a:xfrm>
              <a:off x="2300575" y="1217897"/>
              <a:ext cx="1043912" cy="1043912"/>
            </a:xfrm>
            <a:prstGeom prst="downArrow">
              <a:avLst>
                <a:gd name="adj1" fmla="val 55000"/>
                <a:gd name="adj2" fmla="val 45000"/>
              </a:avLst>
            </a:prstGeom>
            <a:solidFill>
              <a:srgbClr val="FA766D">
                <a:alpha val="41000"/>
              </a:srgbClr>
            </a:solidFill>
            <a:ln>
              <a:noFill/>
            </a:ln>
          </p:spPr>
          <p:style>
            <a:lnRef idx="2">
              <a:scrgbClr r="0" g="0" b="0"/>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11" name="Down Arrow 4"/>
            <p:cNvSpPr/>
            <p:nvPr/>
          </p:nvSpPr>
          <p:spPr>
            <a:xfrm>
              <a:off x="2535455" y="1217897"/>
              <a:ext cx="574152" cy="7855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b="0" i="0" kern="1200">
                <a:latin typeface="Avenir Light" charset="0"/>
                <a:ea typeface="Avenir Light" charset="0"/>
                <a:cs typeface="Avenir Light" charset="0"/>
              </a:endParaRPr>
            </a:p>
          </p:txBody>
        </p:sp>
      </p:grpSp>
      <p:grpSp>
        <p:nvGrpSpPr>
          <p:cNvPr id="12" name="Group 11"/>
          <p:cNvGrpSpPr/>
          <p:nvPr/>
        </p:nvGrpSpPr>
        <p:grpSpPr>
          <a:xfrm rot="16200000">
            <a:off x="8412011" y="1287496"/>
            <a:ext cx="292612" cy="1043912"/>
            <a:chOff x="2300575" y="1217897"/>
            <a:chExt cx="1043912" cy="1043912"/>
          </a:xfrm>
        </p:grpSpPr>
        <p:sp>
          <p:nvSpPr>
            <p:cNvPr id="13" name="Down Arrow 12"/>
            <p:cNvSpPr/>
            <p:nvPr/>
          </p:nvSpPr>
          <p:spPr>
            <a:xfrm>
              <a:off x="2300575" y="1217897"/>
              <a:ext cx="1043912" cy="1043912"/>
            </a:xfrm>
            <a:prstGeom prst="downArrow">
              <a:avLst>
                <a:gd name="adj1" fmla="val 55000"/>
                <a:gd name="adj2" fmla="val 45000"/>
              </a:avLst>
            </a:prstGeom>
            <a:solidFill>
              <a:srgbClr val="30BEC3">
                <a:alpha val="41000"/>
              </a:srgbClr>
            </a:solidFill>
            <a:ln>
              <a:noFill/>
            </a:ln>
          </p:spPr>
          <p:style>
            <a:lnRef idx="2">
              <a:scrgbClr r="0" g="0" b="0"/>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14" name="Down Arrow 4"/>
            <p:cNvSpPr/>
            <p:nvPr/>
          </p:nvSpPr>
          <p:spPr>
            <a:xfrm>
              <a:off x="2535455" y="1217897"/>
              <a:ext cx="574152" cy="7855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b="0" i="0" kern="1200">
                <a:latin typeface="Avenir Light" charset="0"/>
                <a:ea typeface="Avenir Light" charset="0"/>
                <a:cs typeface="Avenir Light" charset="0"/>
              </a:endParaRPr>
            </a:p>
          </p:txBody>
        </p:sp>
      </p:grpSp>
    </p:spTree>
    <p:extLst>
      <p:ext uri="{BB962C8B-B14F-4D97-AF65-F5344CB8AC3E}">
        <p14:creationId xmlns:p14="http://schemas.microsoft.com/office/powerpoint/2010/main" val="536681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71864" y="946803"/>
            <a:ext cx="5525436" cy="2805326"/>
            <a:chOff x="184184" y="1439035"/>
            <a:chExt cx="8502616" cy="4663277"/>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84184" y="1439035"/>
              <a:ext cx="8502616" cy="4663277"/>
            </a:xfrm>
            <a:prstGeom prst="rect">
              <a:avLst/>
            </a:prstGeom>
          </p:spPr>
        </p:pic>
        <p:sp>
          <p:nvSpPr>
            <p:cNvPr id="15" name="Rectangle 14"/>
            <p:cNvSpPr/>
            <p:nvPr/>
          </p:nvSpPr>
          <p:spPr>
            <a:xfrm>
              <a:off x="6532167" y="4095499"/>
              <a:ext cx="1919105" cy="303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itle 1"/>
          <p:cNvSpPr txBox="1">
            <a:spLocks/>
          </p:cNvSpPr>
          <p:nvPr/>
        </p:nvSpPr>
        <p:spPr>
          <a:xfrm>
            <a:off x="1009832" y="0"/>
            <a:ext cx="10515600" cy="97429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Avenir Book" charset="0"/>
                <a:ea typeface="Avenir Book" charset="0"/>
                <a:cs typeface="Avenir Book" charset="0"/>
              </a:defRPr>
            </a:lvl1pPr>
          </a:lstStyle>
          <a:p>
            <a:pPr algn="l"/>
            <a:r>
              <a:rPr lang="en-US" sz="5400" dirty="0">
                <a:solidFill>
                  <a:schemeClr val="bg1"/>
                </a:solidFill>
              </a:rPr>
              <a:t>Calls by Department </a:t>
            </a:r>
          </a:p>
        </p:txBody>
      </p:sp>
      <p:sp>
        <p:nvSpPr>
          <p:cNvPr id="17" name="TextBox 16"/>
          <p:cNvSpPr txBox="1"/>
          <p:nvPr/>
        </p:nvSpPr>
        <p:spPr>
          <a:xfrm rot="5400000">
            <a:off x="-664339" y="5048149"/>
            <a:ext cx="2005677" cy="461665"/>
          </a:xfrm>
          <a:prstGeom prst="rect">
            <a:avLst/>
          </a:prstGeom>
          <a:noFill/>
        </p:spPr>
        <p:txBody>
          <a:bodyPr vert="horz" wrap="none" rtlCol="0">
            <a:spAutoFit/>
          </a:bodyPr>
          <a:lstStyle/>
          <a:p>
            <a:r>
              <a:rPr lang="en-US" sz="2400" b="1" dirty="0">
                <a:solidFill>
                  <a:schemeClr val="accent2"/>
                </a:solidFill>
                <a:latin typeface="Avenir Book" charset="0"/>
                <a:ea typeface="Avenir Book" charset="0"/>
                <a:cs typeface="Avenir Book" charset="0"/>
              </a:rPr>
              <a:t>Observations</a:t>
            </a:r>
            <a:endParaRPr lang="en-US" sz="2000" b="1" dirty="0">
              <a:solidFill>
                <a:schemeClr val="accent2"/>
              </a:solidFill>
              <a:latin typeface="Avenir Book" charset="0"/>
              <a:ea typeface="Avenir Book" charset="0"/>
              <a:cs typeface="Avenir Book" charset="0"/>
            </a:endParaRPr>
          </a:p>
        </p:txBody>
      </p:sp>
      <p:pic>
        <p:nvPicPr>
          <p:cNvPr id="20" name="Picture 19"/>
          <p:cNvPicPr/>
          <p:nvPr/>
        </p:nvPicPr>
        <p:blipFill rotWithShape="1">
          <a:blip r:embed="rId3">
            <a:extLst>
              <a:ext uri="{28A0092B-C50C-407E-A947-70E740481C1C}">
                <a14:useLocalDpi xmlns:a14="http://schemas.microsoft.com/office/drawing/2010/main" val="0"/>
              </a:ext>
            </a:extLst>
          </a:blip>
          <a:srcRect l="1190" t="1090" r="2357" b="1519"/>
          <a:stretch/>
        </p:blipFill>
        <p:spPr>
          <a:xfrm>
            <a:off x="5175795" y="974293"/>
            <a:ext cx="6982690" cy="5555673"/>
          </a:xfrm>
          <a:prstGeom prst="rect">
            <a:avLst/>
          </a:prstGeom>
        </p:spPr>
      </p:pic>
      <p:sp>
        <p:nvSpPr>
          <p:cNvPr id="21" name="Rounded Rectangle 20"/>
          <p:cNvSpPr/>
          <p:nvPr/>
        </p:nvSpPr>
        <p:spPr>
          <a:xfrm>
            <a:off x="569498" y="4111635"/>
            <a:ext cx="4256992" cy="930883"/>
          </a:xfrm>
          <a:prstGeom prst="roundRect">
            <a:avLst/>
          </a:prstGeom>
          <a:solidFill>
            <a:srgbClr val="8DDADB">
              <a:alpha val="7000"/>
            </a:srgbClr>
          </a:solidFill>
          <a:ln w="38100">
            <a:solidFill>
              <a:srgbClr val="00C0C4">
                <a:alpha val="7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charset="0"/>
              <a:buChar char="•"/>
            </a:pPr>
            <a:r>
              <a:rPr lang="en-US" sz="1600" b="0" i="0" dirty="0">
                <a:solidFill>
                  <a:schemeClr val="tx1"/>
                </a:solidFill>
                <a:latin typeface="Avenir Light" charset="0"/>
                <a:ea typeface="Avenir Light" charset="0"/>
                <a:cs typeface="Avenir Light" charset="0"/>
              </a:rPr>
              <a:t>Highest concentration of calls</a:t>
            </a:r>
          </a:p>
          <a:p>
            <a:pPr marL="285750" lvl="0" indent="-285750">
              <a:buFont typeface="Arial" charset="0"/>
              <a:buChar char="•"/>
            </a:pPr>
            <a:r>
              <a:rPr lang="en-US" sz="1600" b="0" i="0" dirty="0">
                <a:solidFill>
                  <a:schemeClr val="tx1"/>
                </a:solidFill>
                <a:latin typeface="Avenir Light" charset="0"/>
                <a:ea typeface="Avenir Light" charset="0"/>
                <a:cs typeface="Avenir Light" charset="0"/>
              </a:rPr>
              <a:t>Strong Mon-</a:t>
            </a:r>
            <a:r>
              <a:rPr lang="en-US" sz="1600" dirty="0">
                <a:solidFill>
                  <a:schemeClr val="tx1"/>
                </a:solidFill>
                <a:latin typeface="Avenir Light" charset="0"/>
                <a:ea typeface="Avenir Light" charset="0"/>
                <a:cs typeface="Avenir Light" charset="0"/>
              </a:rPr>
              <a:t>F</a:t>
            </a:r>
            <a:r>
              <a:rPr lang="en-US" sz="1600" b="0" i="0" dirty="0">
                <a:solidFill>
                  <a:schemeClr val="tx1"/>
                </a:solidFill>
                <a:latin typeface="Avenir Light" charset="0"/>
                <a:ea typeface="Avenir Light" charset="0"/>
                <a:cs typeface="Avenir Light" charset="0"/>
              </a:rPr>
              <a:t>ri demand </a:t>
            </a:r>
          </a:p>
          <a:p>
            <a:pPr marL="285750" lvl="0" indent="-285750">
              <a:buFont typeface="Arial" charset="0"/>
              <a:buChar char="•"/>
            </a:pPr>
            <a:r>
              <a:rPr lang="en-US" sz="1600" b="0" i="0" dirty="0">
                <a:solidFill>
                  <a:schemeClr val="tx1"/>
                </a:solidFill>
                <a:latin typeface="Avenir Light" charset="0"/>
                <a:ea typeface="Avenir Light" charset="0"/>
                <a:cs typeface="Avenir Light" charset="0"/>
              </a:rPr>
              <a:t>Calls are highest in the morning hours</a:t>
            </a:r>
          </a:p>
        </p:txBody>
      </p:sp>
      <p:sp>
        <p:nvSpPr>
          <p:cNvPr id="22" name="Rounded Rectangle 21"/>
          <p:cNvSpPr/>
          <p:nvPr/>
        </p:nvSpPr>
        <p:spPr>
          <a:xfrm>
            <a:off x="586564" y="5454870"/>
            <a:ext cx="4430379" cy="1361868"/>
          </a:xfrm>
          <a:prstGeom prst="roundRect">
            <a:avLst/>
          </a:prstGeom>
          <a:solidFill>
            <a:srgbClr val="C00000">
              <a:alpha val="4000"/>
            </a:srgbClr>
          </a:solidFill>
          <a:ln w="38100">
            <a:solidFill>
              <a:srgbClr val="C00000">
                <a:alpha val="73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charset="0"/>
              <a:buChar char="•"/>
            </a:pPr>
            <a:r>
              <a:rPr lang="en-US" sz="1600" dirty="0">
                <a:solidFill>
                  <a:schemeClr val="tx1"/>
                </a:solidFill>
                <a:latin typeface="Avenir Light" charset="0"/>
                <a:ea typeface="Avenir Light" charset="0"/>
                <a:cs typeface="Avenir Light" charset="0"/>
              </a:rPr>
              <a:t>LADOT even distribution during weekdays</a:t>
            </a:r>
          </a:p>
          <a:p>
            <a:pPr marL="285750" lvl="0" indent="-285750">
              <a:buFont typeface="Arial" charset="0"/>
              <a:buChar char="•"/>
            </a:pPr>
            <a:r>
              <a:rPr lang="en-US" sz="1600" b="0" i="0" dirty="0">
                <a:solidFill>
                  <a:schemeClr val="tx1"/>
                </a:solidFill>
                <a:latin typeface="Avenir Light" charset="0"/>
                <a:ea typeface="Avenir Light" charset="0"/>
                <a:cs typeface="Avenir Light" charset="0"/>
              </a:rPr>
              <a:t>PW higher concentration in morning hours</a:t>
            </a:r>
          </a:p>
          <a:p>
            <a:pPr marL="285750" lvl="0" indent="-285750">
              <a:buFont typeface="Arial" charset="0"/>
              <a:buChar char="•"/>
            </a:pPr>
            <a:r>
              <a:rPr lang="en-US" sz="1600" dirty="0">
                <a:solidFill>
                  <a:schemeClr val="tx1"/>
                </a:solidFill>
                <a:latin typeface="Avenir Light" charset="0"/>
                <a:ea typeface="Avenir Light" charset="0"/>
                <a:cs typeface="Avenir Light" charset="0"/>
              </a:rPr>
              <a:t>Street Services, weekend calls are negligible</a:t>
            </a:r>
            <a:endParaRPr lang="en-US" sz="1600" b="0" i="0" dirty="0">
              <a:solidFill>
                <a:schemeClr val="tx1"/>
              </a:solidFill>
              <a:latin typeface="Avenir Light" charset="0"/>
              <a:ea typeface="Avenir Light" charset="0"/>
              <a:cs typeface="Avenir Light" charset="0"/>
            </a:endParaRPr>
          </a:p>
        </p:txBody>
      </p:sp>
      <p:sp>
        <p:nvSpPr>
          <p:cNvPr id="24" name="Rounded Rectangle 23"/>
          <p:cNvSpPr/>
          <p:nvPr/>
        </p:nvSpPr>
        <p:spPr>
          <a:xfrm>
            <a:off x="5697300" y="1236246"/>
            <a:ext cx="2518611" cy="1443788"/>
          </a:xfrm>
          <a:prstGeom prst="roundRect">
            <a:avLst/>
          </a:prstGeom>
          <a:noFill/>
          <a:ln w="38100">
            <a:solidFill>
              <a:srgbClr val="00C0C4">
                <a:alpha val="7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5614736" y="4433719"/>
            <a:ext cx="2518611" cy="1443788"/>
          </a:xfrm>
          <a:prstGeom prst="roundRect">
            <a:avLst/>
          </a:prstGeom>
          <a:noFill/>
          <a:ln w="38100">
            <a:solidFill>
              <a:srgbClr val="00C0C4">
                <a:alpha val="7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5500421" y="1142098"/>
            <a:ext cx="5839326" cy="4796589"/>
          </a:xfrm>
          <a:custGeom>
            <a:avLst/>
            <a:gdLst>
              <a:gd name="connsiteX0" fmla="*/ 16042 w 5839326"/>
              <a:gd name="connsiteY0" fmla="*/ 1652337 h 4796589"/>
              <a:gd name="connsiteX1" fmla="*/ 2967789 w 5839326"/>
              <a:gd name="connsiteY1" fmla="*/ 1652337 h 4796589"/>
              <a:gd name="connsiteX2" fmla="*/ 2967789 w 5839326"/>
              <a:gd name="connsiteY2" fmla="*/ 0 h 4796589"/>
              <a:gd name="connsiteX3" fmla="*/ 5823284 w 5839326"/>
              <a:gd name="connsiteY3" fmla="*/ 0 h 4796589"/>
              <a:gd name="connsiteX4" fmla="*/ 5839326 w 5839326"/>
              <a:gd name="connsiteY4" fmla="*/ 4796589 h 4796589"/>
              <a:gd name="connsiteX5" fmla="*/ 2903621 w 5839326"/>
              <a:gd name="connsiteY5" fmla="*/ 4780547 h 4796589"/>
              <a:gd name="connsiteX6" fmla="*/ 2903621 w 5839326"/>
              <a:gd name="connsiteY6" fmla="*/ 3224463 h 4796589"/>
              <a:gd name="connsiteX7" fmla="*/ 0 w 5839326"/>
              <a:gd name="connsiteY7" fmla="*/ 3208421 h 4796589"/>
              <a:gd name="connsiteX8" fmla="*/ 0 w 5839326"/>
              <a:gd name="connsiteY8" fmla="*/ 1716505 h 4796589"/>
              <a:gd name="connsiteX9" fmla="*/ 16042 w 5839326"/>
              <a:gd name="connsiteY9" fmla="*/ 1652337 h 479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9326" h="4796589">
                <a:moveTo>
                  <a:pt x="16042" y="1652337"/>
                </a:moveTo>
                <a:lnTo>
                  <a:pt x="2967789" y="1652337"/>
                </a:lnTo>
                <a:lnTo>
                  <a:pt x="2967789" y="0"/>
                </a:lnTo>
                <a:lnTo>
                  <a:pt x="5823284" y="0"/>
                </a:lnTo>
                <a:cubicBezTo>
                  <a:pt x="5828631" y="1598863"/>
                  <a:pt x="5833979" y="3197726"/>
                  <a:pt x="5839326" y="4796589"/>
                </a:cubicBezTo>
                <a:lnTo>
                  <a:pt x="2903621" y="4780547"/>
                </a:lnTo>
                <a:lnTo>
                  <a:pt x="2903621" y="3224463"/>
                </a:lnTo>
                <a:lnTo>
                  <a:pt x="0" y="3208421"/>
                </a:lnTo>
                <a:lnTo>
                  <a:pt x="0" y="1716505"/>
                </a:lnTo>
                <a:lnTo>
                  <a:pt x="16042" y="1652337"/>
                </a:lnTo>
                <a:close/>
              </a:path>
            </a:pathLst>
          </a:custGeom>
          <a:noFill/>
          <a:ln w="317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53432" y="3795120"/>
            <a:ext cx="3189784" cy="338554"/>
          </a:xfrm>
          <a:prstGeom prst="rect">
            <a:avLst/>
          </a:prstGeom>
          <a:noFill/>
        </p:spPr>
        <p:txBody>
          <a:bodyPr vert="horz" wrap="none" rtlCol="0">
            <a:spAutoFit/>
          </a:bodyPr>
          <a:lstStyle/>
          <a:p>
            <a:r>
              <a:rPr lang="en-US" sz="1600" b="1" dirty="0">
                <a:latin typeface="Avenir Book" charset="0"/>
                <a:ea typeface="Avenir Book" charset="0"/>
                <a:cs typeface="Avenir Book" charset="0"/>
              </a:rPr>
              <a:t>LADBS and Bureau of Sanitation </a:t>
            </a:r>
          </a:p>
        </p:txBody>
      </p:sp>
      <p:sp>
        <p:nvSpPr>
          <p:cNvPr id="28" name="TextBox 27"/>
          <p:cNvSpPr txBox="1"/>
          <p:nvPr/>
        </p:nvSpPr>
        <p:spPr>
          <a:xfrm>
            <a:off x="569332" y="5150957"/>
            <a:ext cx="3568926" cy="338554"/>
          </a:xfrm>
          <a:prstGeom prst="rect">
            <a:avLst/>
          </a:prstGeom>
          <a:noFill/>
        </p:spPr>
        <p:txBody>
          <a:bodyPr vert="horz" wrap="none" rtlCol="0">
            <a:spAutoFit/>
          </a:bodyPr>
          <a:lstStyle/>
          <a:p>
            <a:r>
              <a:rPr lang="en-US" sz="1600" b="1" dirty="0">
                <a:latin typeface="Avenir Book" charset="0"/>
                <a:ea typeface="Avenir Book" charset="0"/>
                <a:cs typeface="Avenir Book" charset="0"/>
              </a:rPr>
              <a:t>LAPD, PW, Street Services, &amp; LADOT</a:t>
            </a:r>
          </a:p>
        </p:txBody>
      </p:sp>
    </p:spTree>
    <p:extLst>
      <p:ext uri="{BB962C8B-B14F-4D97-AF65-F5344CB8AC3E}">
        <p14:creationId xmlns:p14="http://schemas.microsoft.com/office/powerpoint/2010/main" val="1884529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Most requested services</a:t>
            </a:r>
          </a:p>
        </p:txBody>
      </p:sp>
      <p:pic>
        <p:nvPicPr>
          <p:cNvPr id="4" name="Picture 3"/>
          <p:cNvPicPr/>
          <p:nvPr/>
        </p:nvPicPr>
        <p:blipFill rotWithShape="1">
          <a:blip r:embed="rId2">
            <a:extLst>
              <a:ext uri="{28A0092B-C50C-407E-A947-70E740481C1C}">
                <a14:useLocalDpi xmlns:a14="http://schemas.microsoft.com/office/drawing/2010/main" val="0"/>
              </a:ext>
            </a:extLst>
          </a:blip>
          <a:srcRect l="1423" t="976" r="732" b="2393"/>
          <a:stretch/>
        </p:blipFill>
        <p:spPr>
          <a:xfrm>
            <a:off x="16824" y="1091882"/>
            <a:ext cx="5401279" cy="3827753"/>
          </a:xfrm>
          <a:prstGeom prst="rect">
            <a:avLst/>
          </a:prstGeom>
        </p:spPr>
      </p:pic>
      <p:sp>
        <p:nvSpPr>
          <p:cNvPr id="20" name="TextBox 19"/>
          <p:cNvSpPr txBox="1"/>
          <p:nvPr/>
        </p:nvSpPr>
        <p:spPr>
          <a:xfrm>
            <a:off x="8033021" y="6925869"/>
            <a:ext cx="2871537" cy="2031325"/>
          </a:xfrm>
          <a:prstGeom prst="rect">
            <a:avLst/>
          </a:prstGeom>
          <a:noFill/>
        </p:spPr>
        <p:txBody>
          <a:bodyPr wrap="square" rtlCol="0">
            <a:spAutoFit/>
          </a:bodyPr>
          <a:lstStyle/>
          <a:p>
            <a:pPr marL="285750" indent="-285750">
              <a:buFont typeface="Arial" charset="0"/>
              <a:buChar char="•"/>
            </a:pPr>
            <a:r>
              <a:rPr lang="en-US" dirty="0">
                <a:latin typeface="Avenir Book" charset="0"/>
                <a:ea typeface="Avenir Book" charset="0"/>
                <a:cs typeface="Avenir Book" charset="0"/>
              </a:rPr>
              <a:t>___________________</a:t>
            </a:r>
          </a:p>
          <a:p>
            <a:pPr marL="285750" indent="-285750">
              <a:buFont typeface="Arial" charset="0"/>
              <a:buChar char="•"/>
            </a:pPr>
            <a:r>
              <a:rPr lang="en-US" dirty="0">
                <a:latin typeface="Avenir Book" charset="0"/>
                <a:ea typeface="Avenir Book" charset="0"/>
                <a:cs typeface="Avenir Book" charset="0"/>
              </a:rPr>
              <a:t>___________________</a:t>
            </a:r>
          </a:p>
          <a:p>
            <a:pPr marL="285750" indent="-285750">
              <a:buFont typeface="Arial" charset="0"/>
              <a:buChar char="•"/>
            </a:pPr>
            <a:endParaRPr lang="en-US" dirty="0">
              <a:latin typeface="Avenir Book" charset="0"/>
              <a:ea typeface="Avenir Book" charset="0"/>
              <a:cs typeface="Avenir Book" charset="0"/>
            </a:endParaRPr>
          </a:p>
          <a:p>
            <a:pPr marL="285750" indent="-285750">
              <a:buFont typeface="Arial" charset="0"/>
              <a:buChar char="•"/>
            </a:pPr>
            <a:endParaRPr lang="en-US" dirty="0">
              <a:latin typeface="Avenir Book" charset="0"/>
              <a:ea typeface="Avenir Book" charset="0"/>
              <a:cs typeface="Avenir Book" charset="0"/>
            </a:endParaRPr>
          </a:p>
          <a:p>
            <a:pPr marL="285750" indent="-285750">
              <a:buFont typeface="Arial" charset="0"/>
              <a:buChar char="•"/>
            </a:pPr>
            <a:r>
              <a:rPr lang="en-US" dirty="0">
                <a:latin typeface="Avenir Book" charset="0"/>
                <a:ea typeface="Avenir Book" charset="0"/>
                <a:cs typeface="Avenir Book" charset="0"/>
              </a:rPr>
              <a:t>___________________</a:t>
            </a:r>
          </a:p>
          <a:p>
            <a:pPr marL="285750" indent="-285750">
              <a:buFont typeface="Arial" charset="0"/>
              <a:buChar char="•"/>
            </a:pPr>
            <a:r>
              <a:rPr lang="en-US" dirty="0">
                <a:latin typeface="Avenir Book" charset="0"/>
                <a:ea typeface="Avenir Book" charset="0"/>
                <a:cs typeface="Avenir Book" charset="0"/>
              </a:rPr>
              <a:t>___________________</a:t>
            </a:r>
          </a:p>
          <a:p>
            <a:pPr marL="285750" indent="-285750">
              <a:buFont typeface="Arial" charset="0"/>
              <a:buChar char="•"/>
            </a:pPr>
            <a:endParaRPr lang="en-US" dirty="0">
              <a:latin typeface="Avenir Book" charset="0"/>
              <a:ea typeface="Avenir Book" charset="0"/>
              <a:cs typeface="Avenir Book" charset="0"/>
            </a:endParaRPr>
          </a:p>
        </p:txBody>
      </p:sp>
      <p:sp>
        <p:nvSpPr>
          <p:cNvPr id="21" name="TextBox 20"/>
          <p:cNvSpPr txBox="1"/>
          <p:nvPr/>
        </p:nvSpPr>
        <p:spPr>
          <a:xfrm>
            <a:off x="1212966" y="5141464"/>
            <a:ext cx="2305439" cy="523220"/>
          </a:xfrm>
          <a:prstGeom prst="rect">
            <a:avLst/>
          </a:prstGeom>
          <a:noFill/>
        </p:spPr>
        <p:txBody>
          <a:bodyPr vert="horz" wrap="none" rtlCol="0">
            <a:spAutoFit/>
          </a:bodyPr>
          <a:lstStyle/>
          <a:p>
            <a:r>
              <a:rPr lang="en-US" sz="2800" dirty="0">
                <a:latin typeface="Avenir Book" charset="0"/>
                <a:ea typeface="Avenir Book" charset="0"/>
                <a:cs typeface="Avenir Book" charset="0"/>
              </a:rPr>
              <a:t>Observations</a:t>
            </a:r>
          </a:p>
        </p:txBody>
      </p:sp>
      <p:sp>
        <p:nvSpPr>
          <p:cNvPr id="22" name="TextBox 21"/>
          <p:cNvSpPr txBox="1"/>
          <p:nvPr/>
        </p:nvSpPr>
        <p:spPr>
          <a:xfrm>
            <a:off x="5204596" y="7332184"/>
            <a:ext cx="3174267" cy="523220"/>
          </a:xfrm>
          <a:prstGeom prst="rect">
            <a:avLst/>
          </a:prstGeom>
          <a:noFill/>
        </p:spPr>
        <p:txBody>
          <a:bodyPr vert="horz" wrap="none" rtlCol="0">
            <a:spAutoFit/>
          </a:bodyPr>
          <a:lstStyle/>
          <a:p>
            <a:r>
              <a:rPr lang="en-US" sz="2800" dirty="0">
                <a:latin typeface="Avenir Book" charset="0"/>
                <a:ea typeface="Avenir Book" charset="0"/>
                <a:cs typeface="Avenir Book" charset="0"/>
              </a:rPr>
              <a:t>Recommendations</a:t>
            </a:r>
          </a:p>
        </p:txBody>
      </p:sp>
      <p:pic>
        <p:nvPicPr>
          <p:cNvPr id="24" name="Picture 23"/>
          <p:cNvPicPr/>
          <p:nvPr/>
        </p:nvPicPr>
        <p:blipFill>
          <a:blip r:embed="rId3">
            <a:extLst>
              <a:ext uri="{28A0092B-C50C-407E-A947-70E740481C1C}">
                <a14:useLocalDpi xmlns:a14="http://schemas.microsoft.com/office/drawing/2010/main" val="0"/>
              </a:ext>
            </a:extLst>
          </a:blip>
          <a:stretch>
            <a:fillRect/>
          </a:stretch>
        </p:blipFill>
        <p:spPr>
          <a:xfrm>
            <a:off x="5446749" y="1255840"/>
            <a:ext cx="6745251" cy="4214244"/>
          </a:xfrm>
          <a:prstGeom prst="rect">
            <a:avLst/>
          </a:prstGeom>
        </p:spPr>
      </p:pic>
      <p:sp>
        <p:nvSpPr>
          <p:cNvPr id="25" name="TextBox 24"/>
          <p:cNvSpPr txBox="1"/>
          <p:nvPr/>
        </p:nvSpPr>
        <p:spPr>
          <a:xfrm>
            <a:off x="7007602" y="907216"/>
            <a:ext cx="2461187" cy="369332"/>
          </a:xfrm>
          <a:prstGeom prst="rect">
            <a:avLst/>
          </a:prstGeom>
          <a:noFill/>
        </p:spPr>
        <p:txBody>
          <a:bodyPr wrap="none" rtlCol="0">
            <a:spAutoFit/>
          </a:bodyPr>
          <a:lstStyle/>
          <a:p>
            <a:r>
              <a:rPr lang="en-US" dirty="0">
                <a:latin typeface="Avenir Book" charset="0"/>
                <a:ea typeface="Avenir Book" charset="0"/>
                <a:cs typeface="Avenir Book" charset="0"/>
              </a:rPr>
              <a:t>Request </a:t>
            </a:r>
            <a:r>
              <a:rPr lang="en-US">
                <a:latin typeface="Avenir Book" charset="0"/>
                <a:ea typeface="Avenir Book" charset="0"/>
                <a:cs typeface="Avenir Book" charset="0"/>
              </a:rPr>
              <a:t>Count Trends</a:t>
            </a:r>
            <a:endParaRPr lang="en-US" dirty="0">
              <a:latin typeface="Avenir Book" charset="0"/>
              <a:ea typeface="Avenir Book" charset="0"/>
              <a:cs typeface="Avenir Book" charset="0"/>
            </a:endParaRPr>
          </a:p>
        </p:txBody>
      </p:sp>
      <p:sp>
        <p:nvSpPr>
          <p:cNvPr id="9" name="Rounded Rectangle 8"/>
          <p:cNvSpPr/>
          <p:nvPr/>
        </p:nvSpPr>
        <p:spPr>
          <a:xfrm>
            <a:off x="472486" y="1381277"/>
            <a:ext cx="4974263" cy="570272"/>
          </a:xfrm>
          <a:prstGeom prst="roundRect">
            <a:avLst/>
          </a:prstGeom>
          <a:noFill/>
          <a:ln w="25400">
            <a:solidFill>
              <a:srgbClr val="F9766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Diagonal Corner Rectangle 9"/>
          <p:cNvSpPr/>
          <p:nvPr/>
        </p:nvSpPr>
        <p:spPr>
          <a:xfrm flipH="1">
            <a:off x="1380187" y="5564405"/>
            <a:ext cx="9641620" cy="1200133"/>
          </a:xfrm>
          <a:prstGeom prst="round2DiagRect">
            <a:avLst/>
          </a:prstGeom>
          <a:noFill/>
          <a:ln w="25400">
            <a:solidFill>
              <a:srgbClr val="00C1C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charset="0"/>
              <a:buChar char="•"/>
            </a:pPr>
            <a:r>
              <a:rPr lang="en-US" dirty="0">
                <a:solidFill>
                  <a:schemeClr val="tx1"/>
                </a:solidFill>
                <a:latin typeface="Avenir Book" charset="0"/>
                <a:ea typeface="Avenir Book" charset="0"/>
                <a:cs typeface="Avenir Book" charset="0"/>
              </a:rPr>
              <a:t>Bulky Items account for 49% of requests</a:t>
            </a:r>
          </a:p>
          <a:p>
            <a:pPr marL="285750" indent="-285750">
              <a:buFont typeface="Arial" charset="0"/>
              <a:buChar char="•"/>
            </a:pPr>
            <a:r>
              <a:rPr lang="en-US" dirty="0">
                <a:solidFill>
                  <a:schemeClr val="tx1"/>
                </a:solidFill>
                <a:latin typeface="Avenir Book" charset="0"/>
                <a:ea typeface="Avenir Book" charset="0"/>
                <a:cs typeface="Avenir Book" charset="0"/>
              </a:rPr>
              <a:t>Graffiti Removal accounts for 24% of requests</a:t>
            </a:r>
          </a:p>
          <a:p>
            <a:pPr marL="285750" indent="-285750">
              <a:buFont typeface="Arial" charset="0"/>
              <a:buChar char="•"/>
            </a:pPr>
            <a:r>
              <a:rPr lang="en-US" dirty="0">
                <a:solidFill>
                  <a:schemeClr val="tx1"/>
                </a:solidFill>
                <a:latin typeface="Avenir Book" charset="0"/>
                <a:ea typeface="Avenir Book" charset="0"/>
                <a:cs typeface="Avenir Book" charset="0"/>
              </a:rPr>
              <a:t>Over time, request for bulky items and graffiti removal are increasing</a:t>
            </a:r>
          </a:p>
        </p:txBody>
      </p:sp>
    </p:spTree>
    <p:extLst>
      <p:ext uri="{BB962C8B-B14F-4D97-AF65-F5344CB8AC3E}">
        <p14:creationId xmlns:p14="http://schemas.microsoft.com/office/powerpoint/2010/main" val="618777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Cycle time for Requested Services</a:t>
            </a:r>
          </a:p>
        </p:txBody>
      </p:sp>
      <p:pic>
        <p:nvPicPr>
          <p:cNvPr id="4" name="Picture 3"/>
          <p:cNvPicPr/>
          <p:nvPr/>
        </p:nvPicPr>
        <p:blipFill rotWithShape="1">
          <a:blip r:embed="rId2">
            <a:extLst>
              <a:ext uri="{28A0092B-C50C-407E-A947-70E740481C1C}">
                <a14:useLocalDpi xmlns:a14="http://schemas.microsoft.com/office/drawing/2010/main" val="0"/>
              </a:ext>
            </a:extLst>
          </a:blip>
          <a:srcRect l="1050" t="846" r="1837" b="109"/>
          <a:stretch/>
        </p:blipFill>
        <p:spPr>
          <a:xfrm>
            <a:off x="300693" y="1087775"/>
            <a:ext cx="7386637" cy="5605161"/>
          </a:xfrm>
          <a:prstGeom prst="rect">
            <a:avLst/>
          </a:prstGeom>
        </p:spPr>
      </p:pic>
      <p:graphicFrame>
        <p:nvGraphicFramePr>
          <p:cNvPr id="5" name="Diagram 4"/>
          <p:cNvGraphicFramePr/>
          <p:nvPr>
            <p:extLst>
              <p:ext uri="{D42A27DB-BD31-4B8C-83A1-F6EECF244321}">
                <p14:modId xmlns:p14="http://schemas.microsoft.com/office/powerpoint/2010/main" val="2672080159"/>
              </p:ext>
            </p:extLst>
          </p:nvPr>
        </p:nvGraphicFramePr>
        <p:xfrm>
          <a:off x="8042382" y="1201258"/>
          <a:ext cx="3934691" cy="37433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8042382" y="1360882"/>
            <a:ext cx="3260923" cy="1200329"/>
          </a:xfrm>
          <a:prstGeom prst="rect">
            <a:avLst/>
          </a:prstGeom>
          <a:noFill/>
        </p:spPr>
        <p:txBody>
          <a:bodyPr wrap="square" rtlCol="0">
            <a:spAutoFit/>
          </a:bodyPr>
          <a:lstStyle/>
          <a:p>
            <a:pPr marL="285750" indent="-285750">
              <a:buFont typeface="Arial" charset="0"/>
              <a:buChar char="•"/>
            </a:pPr>
            <a:r>
              <a:rPr lang="en-US" dirty="0">
                <a:solidFill>
                  <a:schemeClr val="bg1"/>
                </a:solidFill>
                <a:latin typeface="Avenir Book" charset="0"/>
                <a:ea typeface="Avenir Book" charset="0"/>
                <a:cs typeface="Avenir Book" charset="0"/>
              </a:rPr>
              <a:t>Peaks indicate that these requests were not handled efficiently in that particular month</a:t>
            </a:r>
          </a:p>
        </p:txBody>
      </p:sp>
      <p:sp>
        <p:nvSpPr>
          <p:cNvPr id="10" name="TextBox 9"/>
          <p:cNvSpPr txBox="1"/>
          <p:nvPr/>
        </p:nvSpPr>
        <p:spPr>
          <a:xfrm>
            <a:off x="8626277" y="3601597"/>
            <a:ext cx="3260923" cy="923330"/>
          </a:xfrm>
          <a:prstGeom prst="rect">
            <a:avLst/>
          </a:prstGeom>
          <a:noFill/>
        </p:spPr>
        <p:txBody>
          <a:bodyPr wrap="square" rtlCol="0">
            <a:spAutoFit/>
          </a:bodyPr>
          <a:lstStyle/>
          <a:p>
            <a:pPr marL="285750" indent="-285750">
              <a:buFont typeface="Arial" charset="0"/>
              <a:buChar char="•"/>
            </a:pPr>
            <a:r>
              <a:rPr lang="en-US" dirty="0">
                <a:solidFill>
                  <a:schemeClr val="bg1"/>
                </a:solidFill>
                <a:latin typeface="Avenir Book" charset="0"/>
                <a:ea typeface="Avenir Book" charset="0"/>
                <a:cs typeface="Avenir Book" charset="0"/>
              </a:rPr>
              <a:t>We observe a general trend of improved response efficiency</a:t>
            </a:r>
          </a:p>
        </p:txBody>
      </p:sp>
      <p:sp>
        <p:nvSpPr>
          <p:cNvPr id="11" name="Round Diagonal Corner Rectangle 10"/>
          <p:cNvSpPr/>
          <p:nvPr/>
        </p:nvSpPr>
        <p:spPr>
          <a:xfrm>
            <a:off x="6009410" y="5287238"/>
            <a:ext cx="5967663" cy="1447139"/>
          </a:xfrm>
          <a:prstGeom prst="round2DiagRect">
            <a:avLst/>
          </a:prstGeom>
          <a:noFill/>
          <a:ln w="25400">
            <a:solidFill>
              <a:srgbClr val="00B0F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charset="0"/>
              <a:buChar char="•"/>
            </a:pPr>
            <a:endParaRPr lang="en-US" sz="1600" dirty="0">
              <a:solidFill>
                <a:schemeClr val="tx1"/>
              </a:solidFill>
              <a:latin typeface="Avenir Book" charset="0"/>
              <a:ea typeface="Avenir Book" charset="0"/>
              <a:cs typeface="Avenir Book" charset="0"/>
            </a:endParaRPr>
          </a:p>
        </p:txBody>
      </p:sp>
      <p:sp>
        <p:nvSpPr>
          <p:cNvPr id="12" name="TextBox 11"/>
          <p:cNvSpPr txBox="1"/>
          <p:nvPr/>
        </p:nvSpPr>
        <p:spPr>
          <a:xfrm>
            <a:off x="6099284" y="5373517"/>
            <a:ext cx="5877789" cy="1877437"/>
          </a:xfrm>
          <a:prstGeom prst="rect">
            <a:avLst/>
          </a:prstGeom>
          <a:noFill/>
        </p:spPr>
        <p:txBody>
          <a:bodyPr wrap="square" rtlCol="0">
            <a:spAutoFit/>
          </a:bodyPr>
          <a:lstStyle/>
          <a:p>
            <a:pPr marL="285750" lvl="0" indent="-285750">
              <a:buFont typeface="Arial" charset="0"/>
              <a:buChar char="•"/>
            </a:pPr>
            <a:r>
              <a:rPr lang="en-US" sz="1600" dirty="0">
                <a:solidFill>
                  <a:schemeClr val="tx1"/>
                </a:solidFill>
                <a:latin typeface="Avenir Book" charset="0"/>
                <a:ea typeface="Avenir Book" charset="0"/>
                <a:cs typeface="Avenir Book" charset="0"/>
              </a:rPr>
              <a:t>Average CycleTime : 3.5 days, SD: 9.5 days</a:t>
            </a:r>
          </a:p>
          <a:p>
            <a:pPr marL="285750" lvl="0" indent="-285750">
              <a:buFont typeface="Arial" charset="0"/>
              <a:buChar char="•"/>
            </a:pPr>
            <a:r>
              <a:rPr lang="en-US" sz="1600" dirty="0">
                <a:solidFill>
                  <a:schemeClr val="tx1"/>
                </a:solidFill>
                <a:latin typeface="Avenir Book" charset="0"/>
                <a:ea typeface="Avenir Book" charset="0"/>
                <a:cs typeface="Avenir Book" charset="0"/>
              </a:rPr>
              <a:t>A request can be serviced in 0 to 22 days with 95% CI</a:t>
            </a:r>
          </a:p>
          <a:p>
            <a:pPr marL="285750" lvl="0" indent="-285750">
              <a:buFont typeface="Arial" charset="0"/>
              <a:buChar char="•"/>
            </a:pPr>
            <a:r>
              <a:rPr lang="en-US" sz="1600" dirty="0">
                <a:solidFill>
                  <a:schemeClr val="tx1"/>
                </a:solidFill>
                <a:latin typeface="Avenir Book" charset="0"/>
                <a:ea typeface="Avenir Book" charset="0"/>
                <a:cs typeface="Avenir Book" charset="0"/>
              </a:rPr>
              <a:t>Request Types with high CycleTime:</a:t>
            </a:r>
          </a:p>
          <a:p>
            <a:pPr marL="742950" lvl="1" indent="-285750">
              <a:buFont typeface="Arial" charset="0"/>
              <a:buChar char="•"/>
            </a:pPr>
            <a:r>
              <a:rPr lang="en-US" sz="1600" dirty="0">
                <a:solidFill>
                  <a:schemeClr val="tx1"/>
                </a:solidFill>
                <a:latin typeface="Avenir Book" charset="0"/>
                <a:ea typeface="Avenir Book" charset="0"/>
                <a:cs typeface="Avenir Book" charset="0"/>
              </a:rPr>
              <a:t>Homeless Encampment – 16 days</a:t>
            </a:r>
          </a:p>
          <a:p>
            <a:pPr marL="742950" lvl="1" indent="-285750">
              <a:buFont typeface="Arial" charset="0"/>
              <a:buChar char="•"/>
            </a:pPr>
            <a:r>
              <a:rPr lang="en-US" sz="1600" dirty="0">
                <a:solidFill>
                  <a:schemeClr val="tx1"/>
                </a:solidFill>
                <a:latin typeface="Avenir Book" charset="0"/>
                <a:ea typeface="Avenir Book" charset="0"/>
                <a:cs typeface="Avenir Book" charset="0"/>
              </a:rPr>
              <a:t>Streetlight issue ( Single: 7 days, Multiple: 11 days)</a:t>
            </a:r>
          </a:p>
          <a:p>
            <a:endParaRPr lang="en-US" dirty="0"/>
          </a:p>
          <a:p>
            <a:endParaRPr lang="en-US" dirty="0"/>
          </a:p>
        </p:txBody>
      </p:sp>
      <p:sp>
        <p:nvSpPr>
          <p:cNvPr id="13" name="TextBox 12"/>
          <p:cNvSpPr txBox="1"/>
          <p:nvPr/>
        </p:nvSpPr>
        <p:spPr>
          <a:xfrm>
            <a:off x="9117554" y="2842614"/>
            <a:ext cx="2005677" cy="461665"/>
          </a:xfrm>
          <a:prstGeom prst="rect">
            <a:avLst/>
          </a:prstGeom>
          <a:noFill/>
        </p:spPr>
        <p:txBody>
          <a:bodyPr vert="horz" wrap="none" rtlCol="0">
            <a:spAutoFit/>
          </a:bodyPr>
          <a:lstStyle/>
          <a:p>
            <a:r>
              <a:rPr lang="en-US" sz="2400" b="1" dirty="0">
                <a:solidFill>
                  <a:srgbClr val="00C1C4"/>
                </a:solidFill>
                <a:latin typeface="Avenir Book" charset="0"/>
                <a:ea typeface="Avenir Book" charset="0"/>
                <a:cs typeface="Avenir Book" charset="0"/>
              </a:rPr>
              <a:t>Observations</a:t>
            </a:r>
            <a:endParaRPr lang="en-US" sz="2000" b="1" dirty="0">
              <a:solidFill>
                <a:srgbClr val="00C1C4"/>
              </a:solidFill>
              <a:latin typeface="Avenir Book" charset="0"/>
              <a:ea typeface="Avenir Book" charset="0"/>
              <a:cs typeface="Avenir Book" charset="0"/>
            </a:endParaRPr>
          </a:p>
        </p:txBody>
      </p:sp>
      <p:sp>
        <p:nvSpPr>
          <p:cNvPr id="14" name="TextBox 13"/>
          <p:cNvSpPr txBox="1"/>
          <p:nvPr/>
        </p:nvSpPr>
        <p:spPr>
          <a:xfrm>
            <a:off x="2162117" y="1004475"/>
            <a:ext cx="2349921" cy="307777"/>
          </a:xfrm>
          <a:prstGeom prst="rect">
            <a:avLst/>
          </a:prstGeom>
          <a:solidFill>
            <a:schemeClr val="bg1"/>
          </a:solidFill>
        </p:spPr>
        <p:txBody>
          <a:bodyPr vert="horz" wrap="square" rtlCol="0">
            <a:spAutoFit/>
          </a:bodyPr>
          <a:lstStyle/>
          <a:p>
            <a:r>
              <a:rPr lang="en-US" sz="1400" dirty="0">
                <a:ea typeface="Avenir Book" charset="0"/>
                <a:cs typeface="Avenir Book" charset="0"/>
              </a:rPr>
              <a:t>Request Type CycleTime</a:t>
            </a:r>
            <a:endParaRPr lang="en-US" sz="1200" dirty="0">
              <a:ea typeface="Avenir Book" charset="0"/>
              <a:cs typeface="Avenir Book" charset="0"/>
            </a:endParaRPr>
          </a:p>
        </p:txBody>
      </p:sp>
    </p:spTree>
    <p:extLst>
      <p:ext uri="{BB962C8B-B14F-4D97-AF65-F5344CB8AC3E}">
        <p14:creationId xmlns:p14="http://schemas.microsoft.com/office/powerpoint/2010/main" val="708051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3">
            <a:extLst>
              <a:ext uri="{28A0092B-C50C-407E-A947-70E740481C1C}">
                <a14:useLocalDpi xmlns:a14="http://schemas.microsoft.com/office/drawing/2010/main" val="0"/>
              </a:ext>
            </a:extLst>
          </a:blip>
          <a:srcRect l="949" t="1707" r="1830" b="1051"/>
          <a:stretch/>
        </p:blipFill>
        <p:spPr>
          <a:xfrm>
            <a:off x="100013" y="1443038"/>
            <a:ext cx="7686675" cy="5124016"/>
          </a:xfrm>
          <a:prstGeom prst="rect">
            <a:avLst/>
          </a:prstGeom>
        </p:spPr>
      </p:pic>
      <p:graphicFrame>
        <p:nvGraphicFramePr>
          <p:cNvPr id="5" name="Diagram 4"/>
          <p:cNvGraphicFramePr/>
          <p:nvPr>
            <p:extLst>
              <p:ext uri="{D42A27DB-BD31-4B8C-83A1-F6EECF244321}">
                <p14:modId xmlns:p14="http://schemas.microsoft.com/office/powerpoint/2010/main" val="2003601143"/>
              </p:ext>
            </p:extLst>
          </p:nvPr>
        </p:nvGraphicFramePr>
        <p:xfrm>
          <a:off x="7952509" y="1213658"/>
          <a:ext cx="3934691" cy="53533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itle 1"/>
          <p:cNvSpPr txBox="1">
            <a:spLocks/>
          </p:cNvSpPr>
          <p:nvPr/>
        </p:nvSpPr>
        <p:spPr>
          <a:xfrm>
            <a:off x="1162232" y="-2771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venir Book" charset="0"/>
                <a:ea typeface="Avenir Book" charset="0"/>
                <a:cs typeface="Avenir Book" charset="0"/>
              </a:defRPr>
            </a:lvl1pPr>
          </a:lstStyle>
          <a:p>
            <a:r>
              <a:rPr lang="en-US" dirty="0">
                <a:solidFill>
                  <a:schemeClr val="bg1"/>
                </a:solidFill>
              </a:rPr>
              <a:t>Actions by request type</a:t>
            </a:r>
          </a:p>
        </p:txBody>
      </p:sp>
      <p:sp>
        <p:nvSpPr>
          <p:cNvPr id="10" name="TextBox 9"/>
          <p:cNvSpPr txBox="1"/>
          <p:nvPr/>
        </p:nvSpPr>
        <p:spPr>
          <a:xfrm>
            <a:off x="8229555" y="1545764"/>
            <a:ext cx="3260923" cy="1200329"/>
          </a:xfrm>
          <a:prstGeom prst="rect">
            <a:avLst/>
          </a:prstGeom>
          <a:noFill/>
        </p:spPr>
        <p:txBody>
          <a:bodyPr wrap="square" rtlCol="0">
            <a:spAutoFit/>
          </a:bodyPr>
          <a:lstStyle/>
          <a:p>
            <a:r>
              <a:rPr lang="en-US" sz="2400" dirty="0">
                <a:solidFill>
                  <a:schemeClr val="bg1"/>
                </a:solidFill>
                <a:latin typeface="Avenir Book" charset="0"/>
                <a:ea typeface="Avenir Book" charset="0"/>
                <a:cs typeface="Avenir Book" charset="0"/>
              </a:rPr>
              <a:t>Requests for Graffiti removal are being transferred at 55%</a:t>
            </a:r>
          </a:p>
        </p:txBody>
      </p:sp>
      <p:sp>
        <p:nvSpPr>
          <p:cNvPr id="11" name="TextBox 10"/>
          <p:cNvSpPr txBox="1"/>
          <p:nvPr/>
        </p:nvSpPr>
        <p:spPr>
          <a:xfrm>
            <a:off x="8830887" y="4718539"/>
            <a:ext cx="3260923" cy="1200329"/>
          </a:xfrm>
          <a:prstGeom prst="rect">
            <a:avLst/>
          </a:prstGeom>
          <a:noFill/>
        </p:spPr>
        <p:txBody>
          <a:bodyPr wrap="square" rtlCol="0">
            <a:spAutoFit/>
          </a:bodyPr>
          <a:lstStyle/>
          <a:p>
            <a:r>
              <a:rPr lang="en-US" dirty="0">
                <a:solidFill>
                  <a:schemeClr val="bg1"/>
                </a:solidFill>
                <a:latin typeface="Avenir Book" charset="0"/>
                <a:ea typeface="Avenir Book" charset="0"/>
                <a:cs typeface="Avenir Book" charset="0"/>
              </a:rPr>
              <a:t>Illegal Dumping and Homeless Encampment requests get escalated approx. 30% of the time</a:t>
            </a:r>
          </a:p>
        </p:txBody>
      </p:sp>
      <p:sp>
        <p:nvSpPr>
          <p:cNvPr id="12" name="Rounded Rectangle 11"/>
          <p:cNvSpPr/>
          <p:nvPr/>
        </p:nvSpPr>
        <p:spPr>
          <a:xfrm>
            <a:off x="1217559" y="3270395"/>
            <a:ext cx="1878567" cy="804300"/>
          </a:xfrm>
          <a:prstGeom prst="round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3456123" y="4069214"/>
            <a:ext cx="2912593" cy="454659"/>
          </a:xfrm>
          <a:prstGeom prst="round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17554" y="3667065"/>
            <a:ext cx="2005677" cy="461665"/>
          </a:xfrm>
          <a:prstGeom prst="rect">
            <a:avLst/>
          </a:prstGeom>
          <a:noFill/>
        </p:spPr>
        <p:txBody>
          <a:bodyPr vert="horz" wrap="none" rtlCol="0">
            <a:spAutoFit/>
          </a:bodyPr>
          <a:lstStyle/>
          <a:p>
            <a:r>
              <a:rPr lang="en-US" sz="2400" b="1" dirty="0">
                <a:solidFill>
                  <a:srgbClr val="00C1C4"/>
                </a:solidFill>
                <a:latin typeface="Avenir Book" charset="0"/>
                <a:ea typeface="Avenir Book" charset="0"/>
                <a:cs typeface="Avenir Book" charset="0"/>
              </a:rPr>
              <a:t>Observations</a:t>
            </a:r>
            <a:endParaRPr lang="en-US" sz="2000" b="1" dirty="0">
              <a:solidFill>
                <a:srgbClr val="00C1C4"/>
              </a:solidFill>
              <a:latin typeface="Avenir Book" charset="0"/>
              <a:ea typeface="Avenir Book" charset="0"/>
              <a:cs typeface="Avenir Book" charset="0"/>
            </a:endParaRPr>
          </a:p>
        </p:txBody>
      </p:sp>
    </p:spTree>
    <p:extLst>
      <p:ext uri="{BB962C8B-B14F-4D97-AF65-F5344CB8AC3E}">
        <p14:creationId xmlns:p14="http://schemas.microsoft.com/office/powerpoint/2010/main" val="491423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716</TotalTime>
  <Words>725</Words>
  <Application>Microsoft Office PowerPoint</Application>
  <PresentationFormat>Widescreen</PresentationFormat>
  <Paragraphs>151</Paragraphs>
  <Slides>19</Slides>
  <Notes>4</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Avenir Book</vt:lpstr>
      <vt:lpstr>Avenir Light</vt:lpstr>
      <vt:lpstr>Calibri</vt:lpstr>
      <vt:lpstr>Times New Roman</vt:lpstr>
      <vt:lpstr>Office Theme</vt:lpstr>
      <vt:lpstr>DSO 545 – Final Project</vt:lpstr>
      <vt:lpstr>Executive Summary</vt:lpstr>
      <vt:lpstr>Trends in Mobile OS usage</vt:lpstr>
      <vt:lpstr>Android vs. iOS Requests</vt:lpstr>
      <vt:lpstr>Differences in requests for mobile OS</vt:lpstr>
      <vt:lpstr>PowerPoint Presentation</vt:lpstr>
      <vt:lpstr>Most requested services</vt:lpstr>
      <vt:lpstr>Cycle time for Requested Services</vt:lpstr>
      <vt:lpstr>PowerPoint Presentation</vt:lpstr>
      <vt:lpstr>Heatmap for requests types</vt:lpstr>
      <vt:lpstr>Request Types vs. Request Source</vt:lpstr>
      <vt:lpstr>Analysis of response time</vt:lpstr>
      <vt:lpstr>News trends for 311 app</vt:lpstr>
      <vt:lpstr>Recommendations</vt:lpstr>
      <vt:lpstr>Appendix</vt:lpstr>
      <vt:lpstr>Geographical Distribution of Requests</vt:lpstr>
      <vt:lpstr>Geographic distribution of mobile usage</vt:lpstr>
      <vt:lpstr>Downward trend for process time</vt:lpstr>
      <vt:lpstr>Distribution of Call Resolutions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Higashi, Matthew</dc:creator>
  <cp:lastModifiedBy>Palash</cp:lastModifiedBy>
  <cp:revision>100</cp:revision>
  <dcterms:created xsi:type="dcterms:W3CDTF">2016-12-06T18:04:11Z</dcterms:created>
  <dcterms:modified xsi:type="dcterms:W3CDTF">2016-12-07T06:16:17Z</dcterms:modified>
</cp:coreProperties>
</file>